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87" r:id="rId2"/>
    <p:sldId id="286" r:id="rId3"/>
    <p:sldId id="259" r:id="rId4"/>
    <p:sldId id="297" r:id="rId5"/>
    <p:sldId id="310" r:id="rId6"/>
    <p:sldId id="309" r:id="rId7"/>
    <p:sldId id="312" r:id="rId8"/>
    <p:sldId id="311" r:id="rId9"/>
    <p:sldId id="307" r:id="rId10"/>
    <p:sldId id="308" r:id="rId11"/>
    <p:sldId id="321" r:id="rId12"/>
    <p:sldId id="322" r:id="rId13"/>
    <p:sldId id="319" r:id="rId14"/>
    <p:sldId id="320" r:id="rId15"/>
    <p:sldId id="317" r:id="rId16"/>
    <p:sldId id="316" r:id="rId17"/>
    <p:sldId id="323" r:id="rId18"/>
    <p:sldId id="324" r:id="rId19"/>
    <p:sldId id="326" r:id="rId20"/>
    <p:sldId id="328" r:id="rId21"/>
    <p:sldId id="327" r:id="rId22"/>
    <p:sldId id="329" r:id="rId23"/>
    <p:sldId id="330" r:id="rId24"/>
    <p:sldId id="332" r:id="rId25"/>
    <p:sldId id="331" r:id="rId26"/>
    <p:sldId id="334" r:id="rId27"/>
    <p:sldId id="283" r:id="rId2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92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gif>
</file>

<file path=ppt/media/image16.png>
</file>

<file path=ppt/media/image17.png>
</file>

<file path=ppt/media/image18.jpeg>
</file>

<file path=ppt/media/image19.gif>
</file>

<file path=ppt/media/image2.png>
</file>

<file path=ppt/media/image20.gif>
</file>

<file path=ppt/media/image21.gif>
</file>

<file path=ppt/media/image22.gif>
</file>

<file path=ppt/media/image23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701FA-E2D9-3645-8D74-5C0ECCB9D5BF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5EFB3-4126-B14B-B4D0-43BD3D76BD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2222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1pPr>
            <a:lvl2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2pPr>
            <a:lvl3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3pPr>
            <a:lvl4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4pPr>
            <a:lvl5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5pPr>
            <a:lvl6pPr marL="2256602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6pPr>
            <a:lvl7pPr marL="2666893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7pPr>
            <a:lvl8pPr marL="3077185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8pPr>
            <a:lvl9pPr marL="3487476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9pPr>
          </a:lstStyle>
          <a:p>
            <a:pPr eaLnBrk="1"/>
            <a:fld id="{918F4023-5172-4DFD-B481-EF32E08F723C}" type="slidenum">
              <a:rPr lang="es-CO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eaLnBrk="1"/>
              <a:t>3</a:t>
            </a:fld>
            <a:endParaRPr lang="es-CO" smtClean="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3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53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6360" y="4342535"/>
            <a:ext cx="5486681" cy="4114511"/>
          </a:xfrm>
          <a:noFill/>
          <a:extLs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663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713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699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67638" cy="14652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CO"/>
              <a:t>6/04/13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221389-F4ED-4EA7-A2A0-25C45A8E69A7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896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504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915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53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58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084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58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9560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8813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E9C70-A3B0-E848-A962-DACAA58F4C52}" type="datetimeFigureOut">
              <a:rPr lang="es-ES" smtClean="0"/>
              <a:t>14/08/2013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208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leonardo.camargo@bios.c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gi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787791" y="2105826"/>
            <a:ext cx="7893985" cy="3724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 smtClean="0"/>
              <a:t>Programación concurrente y distribuida</a:t>
            </a:r>
          </a:p>
          <a:p>
            <a:endParaRPr lang="es-ES" dirty="0"/>
          </a:p>
          <a:p>
            <a:endParaRPr lang="es-ES" dirty="0" smtClean="0"/>
          </a:p>
          <a:p>
            <a:pPr algn="ctr"/>
            <a:r>
              <a:rPr lang="es-ES" sz="3200" i="1" dirty="0" smtClean="0"/>
              <a:t>Leonardo Camargo Forero, M.Sc</a:t>
            </a:r>
          </a:p>
          <a:p>
            <a:endParaRPr lang="es-ES" dirty="0"/>
          </a:p>
          <a:p>
            <a:endParaRPr lang="es-ES" dirty="0" smtClean="0"/>
          </a:p>
          <a:p>
            <a:pPr algn="ctr"/>
            <a:r>
              <a:rPr lang="es-ES" sz="3600" b="1" dirty="0" smtClean="0"/>
              <a:t>Sesión II</a:t>
            </a:r>
            <a:endParaRPr lang="es-ES" sz="3600" b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2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Capa de red</a:t>
            </a:r>
          </a:p>
          <a:p>
            <a:endParaRPr lang="es-ES" sz="3200" b="1" dirty="0" smtClean="0"/>
          </a:p>
          <a:p>
            <a:r>
              <a:rPr lang="es-ES" dirty="0" smtClean="0"/>
              <a:t>Comunicaciones vía Local </a:t>
            </a:r>
            <a:r>
              <a:rPr lang="es-ES" dirty="0" err="1" smtClean="0"/>
              <a:t>Area</a:t>
            </a:r>
            <a:r>
              <a:rPr lang="es-ES" dirty="0" smtClean="0"/>
              <a:t> Networks</a:t>
            </a:r>
            <a:r>
              <a:rPr lang="es-ES" dirty="0" smtClean="0"/>
              <a:t>.</a:t>
            </a:r>
          </a:p>
          <a:p>
            <a:endParaRPr lang="es-ES" dirty="0"/>
          </a:p>
          <a:p>
            <a:r>
              <a:rPr lang="es-ES" dirty="0" smtClean="0"/>
              <a:t>Algunos tipos de conexión:</a:t>
            </a:r>
          </a:p>
          <a:p>
            <a:endParaRPr lang="es-E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smtClean="0"/>
              <a:t>Gigabit </a:t>
            </a:r>
            <a:r>
              <a:rPr lang="es-ES" dirty="0" err="1" smtClean="0"/>
              <a:t>ethernet</a:t>
            </a:r>
            <a:r>
              <a:rPr lang="es-ES" dirty="0" smtClean="0"/>
              <a:t>:  </a:t>
            </a:r>
            <a:r>
              <a:rPr lang="es-ES" dirty="0"/>
              <a:t>IEEE </a:t>
            </a:r>
            <a:r>
              <a:rPr lang="es-ES" dirty="0" smtClean="0"/>
              <a:t>802.3-2008. 1 Gb/s</a:t>
            </a:r>
            <a:endParaRPr lang="es-ES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 smtClean="0"/>
              <a:t>Myrinet</a:t>
            </a:r>
            <a:r>
              <a:rPr lang="es-ES" dirty="0" smtClean="0"/>
              <a:t>: Fibra óptica (2 cables). 10 GB/s (4 generación)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ES" dirty="0" err="1" smtClean="0"/>
              <a:t>Infiniband</a:t>
            </a:r>
            <a:r>
              <a:rPr lang="es-ES" dirty="0" smtClean="0"/>
              <a:t>: 2 Gb/s – 300 Gb/s</a:t>
            </a:r>
            <a:endParaRPr lang="es-ES" dirty="0"/>
          </a:p>
          <a:p>
            <a:pPr marL="285750" indent="-285750">
              <a:buFont typeface="Arial"/>
              <a:buChar char="•"/>
            </a:pPr>
            <a:endParaRPr lang="es-ES" dirty="0"/>
          </a:p>
        </p:txBody>
      </p:sp>
      <p:pic>
        <p:nvPicPr>
          <p:cNvPr id="1026" name="Picture 2" descr="https://encrypted-tbn1.gstatic.com/images?q=tbn:ANd9GcRhw5hxpJVRjiWRlWPTUW1C_XOFwn4AzcPp3ruRTVnHf_jd7OB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5187" y="4807260"/>
            <a:ext cx="2628900" cy="1733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5755187" y="6540811"/>
            <a:ext cx="269482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dirty="0"/>
              <a:t>http://villagecom.com/business-services/network-printing/</a:t>
            </a:r>
          </a:p>
        </p:txBody>
      </p:sp>
    </p:spTree>
    <p:extLst>
      <p:ext uri="{BB962C8B-B14F-4D97-AF65-F5344CB8AC3E}">
        <p14:creationId xmlns:p14="http://schemas.microsoft.com/office/powerpoint/2010/main" val="9179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Sistema operativo</a:t>
            </a:r>
            <a:endParaRPr lang="es-ES" dirty="0" smtClean="0">
              <a:solidFill>
                <a:srgbClr val="0066CC"/>
              </a:solidFill>
            </a:endParaRPr>
          </a:p>
        </p:txBody>
      </p:sp>
      <p:pic>
        <p:nvPicPr>
          <p:cNvPr id="4098" name="Picture 2" descr="https://encrypted-tbn3.gstatic.com/images?q=tbn:ANd9GcSL0FBFKPslgtSv80DfAe37hMKxxxqqWrH1DnYd9ti54czMoQb8iQ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7724" y="2757033"/>
            <a:ext cx="2038350" cy="2238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s://encrypted-tbn2.gstatic.com/images?q=tbn:ANd9GcS-iZAdmu3TJqaf54_6Q9vN4zWItdjAmcz9sD27LrcbMyA8hv_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2478" y="2215878"/>
            <a:ext cx="3457575" cy="1323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s://encrypted-tbn3.gstatic.com/images?q=tbn:ANd9GcQtO-Ko8hDFzpLSO7Rf9G0iIGH461f_M9cTWtMcAYeB3-aWi3XcU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6843" y="3876221"/>
            <a:ext cx="1524000" cy="153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2951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Sistema operativo</a:t>
            </a:r>
            <a:endParaRPr lang="es-ES" dirty="0" smtClean="0">
              <a:solidFill>
                <a:srgbClr val="0066CC"/>
              </a:solidFill>
            </a:endParaRPr>
          </a:p>
        </p:txBody>
      </p:sp>
      <p:pic>
        <p:nvPicPr>
          <p:cNvPr id="6146" name="Picture 2" descr="http://www.tomontech.com/wp-content/uploads/2012/07/Server2012e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2398" y="2314333"/>
            <a:ext cx="4524375" cy="2057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http://i1-news.softpedia-static.com/images/news2/HPC-Pack-2008-Software-Development-Kit-SDK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604" y="4706212"/>
            <a:ext cx="2117362" cy="2117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http://blog.matrix42.com/sites/default/files/hv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8879" y="4825184"/>
            <a:ext cx="1087039" cy="13840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491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Sistema de archivos</a:t>
            </a:r>
            <a:endParaRPr lang="es-ES" sz="3200" b="1" dirty="0" smtClean="0">
              <a:solidFill>
                <a:srgbClr val="0066CC"/>
              </a:solidFill>
            </a:endParaRPr>
          </a:p>
          <a:p>
            <a:endParaRPr lang="es-ES" sz="3200" b="1" dirty="0" smtClean="0"/>
          </a:p>
          <a:p>
            <a:r>
              <a:rPr lang="es-ES" dirty="0" smtClean="0"/>
              <a:t>Algunas tecnologías:</a:t>
            </a:r>
          </a:p>
          <a:p>
            <a:endParaRPr lang="es-E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dirty="0" smtClean="0"/>
              <a:t>NAS: Networ</a:t>
            </a:r>
            <a:r>
              <a:rPr lang="es-ES" dirty="0" smtClean="0"/>
              <a:t>k-</a:t>
            </a:r>
            <a:r>
              <a:rPr lang="es-ES" dirty="0" err="1" smtClean="0"/>
              <a:t>Attached</a:t>
            </a:r>
            <a:r>
              <a:rPr lang="es-ES" dirty="0" smtClean="0"/>
              <a:t> Storage: Sistema de almacenamiento especializado. Almacenamiento + File </a:t>
            </a:r>
            <a:r>
              <a:rPr lang="es-ES" dirty="0" err="1" smtClean="0"/>
              <a:t>System</a:t>
            </a:r>
            <a:endParaRPr lang="es-ES" dirty="0" smtClean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dirty="0" smtClean="0"/>
              <a:t>SAN: Storage </a:t>
            </a:r>
            <a:r>
              <a:rPr lang="es-ES" dirty="0" err="1" smtClean="0"/>
              <a:t>Area</a:t>
            </a:r>
            <a:r>
              <a:rPr lang="es-ES" dirty="0" smtClean="0"/>
              <a:t> Network: Diferentes dispositivos de almacenamiento conectados a servidores mediante una red local. </a:t>
            </a:r>
          </a:p>
          <a:p>
            <a:pPr lvl="1"/>
            <a:endParaRPr lang="es-ES" dirty="0"/>
          </a:p>
        </p:txBody>
      </p:sp>
      <p:pic>
        <p:nvPicPr>
          <p:cNvPr id="3074" name="Picture 2" descr="http://ictkm.cgiar.org/wp-content/uploads/2010/01/sanna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707" y="4790350"/>
            <a:ext cx="2683812" cy="150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5177246" y="6319298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http://ictkm.cgiar.org/2010/02/09/storage-infrastructure-1-strategic-technologies-series/</a:t>
            </a:r>
          </a:p>
        </p:txBody>
      </p:sp>
    </p:spTree>
    <p:extLst>
      <p:ext uri="{BB962C8B-B14F-4D97-AF65-F5344CB8AC3E}">
        <p14:creationId xmlns:p14="http://schemas.microsoft.com/office/powerpoint/2010/main" val="399361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Sistema de archivos</a:t>
            </a:r>
            <a:endParaRPr lang="es-ES" sz="3200" b="1" dirty="0" smtClean="0">
              <a:solidFill>
                <a:srgbClr val="0066CC"/>
              </a:solidFill>
            </a:endParaRPr>
          </a:p>
          <a:p>
            <a:endParaRPr lang="es-ES" sz="3200" b="1" dirty="0" smtClean="0"/>
          </a:p>
          <a:p>
            <a:r>
              <a:rPr lang="es-ES" dirty="0" smtClean="0"/>
              <a:t>Algunas tecnologías:</a:t>
            </a:r>
          </a:p>
          <a:p>
            <a:endParaRPr lang="es-ES" dirty="0" smtClean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dirty="0" smtClean="0"/>
              <a:t>NFS: Network File </a:t>
            </a:r>
            <a:r>
              <a:rPr lang="es-ES" dirty="0" err="1" smtClean="0"/>
              <a:t>System</a:t>
            </a:r>
            <a:r>
              <a:rPr lang="es-ES" dirty="0" smtClean="0"/>
              <a:t>: Modelo Cliente/Servidor. A implementar en la clase. </a:t>
            </a:r>
            <a:endParaRPr lang="es-ES" dirty="0" smtClean="0"/>
          </a:p>
          <a:p>
            <a:pPr lvl="1" algn="just"/>
            <a:r>
              <a:rPr lang="es-ES" dirty="0" smtClean="0"/>
              <a:t> </a:t>
            </a:r>
          </a:p>
          <a:p>
            <a:pPr lvl="1"/>
            <a:endParaRPr lang="es-ES" dirty="0"/>
          </a:p>
        </p:txBody>
      </p:sp>
      <p:pic>
        <p:nvPicPr>
          <p:cNvPr id="3074" name="Picture 2" descr="http://ictkm.cgiar.org/wp-content/uploads/2010/01/sanna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1707" y="4790350"/>
            <a:ext cx="2683812" cy="150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ángulo 2"/>
          <p:cNvSpPr/>
          <p:nvPr/>
        </p:nvSpPr>
        <p:spPr>
          <a:xfrm>
            <a:off x="5177246" y="6319298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http://ictkm.cgiar.org/2010/02/09/storage-infrastructure-1-strategic-technologies-series/</a:t>
            </a:r>
          </a:p>
        </p:txBody>
      </p:sp>
    </p:spTree>
    <p:extLst>
      <p:ext uri="{BB962C8B-B14F-4D97-AF65-F5344CB8AC3E}">
        <p14:creationId xmlns:p14="http://schemas.microsoft.com/office/powerpoint/2010/main" val="1454987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Sistema de usuarios</a:t>
            </a:r>
            <a:endParaRPr lang="es-ES" sz="3200" b="1" dirty="0" smtClean="0">
              <a:solidFill>
                <a:srgbClr val="0066CC"/>
              </a:solidFill>
            </a:endParaRPr>
          </a:p>
          <a:p>
            <a:endParaRPr lang="es-ES" sz="3200" b="1" dirty="0" smtClean="0"/>
          </a:p>
          <a:p>
            <a:r>
              <a:rPr lang="es-ES" dirty="0" smtClean="0"/>
              <a:t>Algunos ejemplos:</a:t>
            </a:r>
          </a:p>
          <a:p>
            <a:endParaRPr lang="es-ES" dirty="0"/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dirty="0" smtClean="0"/>
              <a:t>NIS: Network </a:t>
            </a:r>
            <a:r>
              <a:rPr lang="es-ES" dirty="0" err="1" smtClean="0"/>
              <a:t>Information</a:t>
            </a:r>
            <a:r>
              <a:rPr lang="es-ES" dirty="0" smtClean="0"/>
              <a:t> </a:t>
            </a:r>
            <a:r>
              <a:rPr lang="es-ES" dirty="0" err="1" smtClean="0"/>
              <a:t>System</a:t>
            </a:r>
            <a:r>
              <a:rPr lang="es-ES" dirty="0" smtClean="0"/>
              <a:t>: Replicación de usuarios, modelo cliente servidor.</a:t>
            </a:r>
          </a:p>
          <a:p>
            <a:pPr marL="742950" lvl="1" indent="-285750" algn="just">
              <a:buFont typeface="Arial" panose="020B0604020202020204" pitchFamily="34" charset="0"/>
              <a:buChar char="•"/>
            </a:pPr>
            <a:r>
              <a:rPr lang="es-ES" dirty="0" smtClean="0"/>
              <a:t>LDAP: </a:t>
            </a:r>
            <a:r>
              <a:rPr lang="es-ES" dirty="0" err="1" smtClean="0"/>
              <a:t>Lightweight</a:t>
            </a:r>
            <a:r>
              <a:rPr lang="es-ES" dirty="0" smtClean="0"/>
              <a:t> </a:t>
            </a:r>
            <a:r>
              <a:rPr lang="es-ES" dirty="0" err="1" smtClean="0"/>
              <a:t>Directory</a:t>
            </a:r>
            <a:r>
              <a:rPr lang="es-ES" dirty="0" smtClean="0"/>
              <a:t> Access </a:t>
            </a:r>
            <a:r>
              <a:rPr lang="es-ES" dirty="0" err="1" smtClean="0"/>
              <a:t>Protocol</a:t>
            </a:r>
            <a:r>
              <a:rPr lang="es-ES" dirty="0" smtClean="0"/>
              <a:t>: Mayor robustez, esquema completo de informaci</a:t>
            </a:r>
            <a:r>
              <a:rPr lang="es-ES" dirty="0" smtClean="0"/>
              <a:t>ón (usuarios, </a:t>
            </a:r>
            <a:r>
              <a:rPr lang="es-ES" dirty="0" err="1" smtClean="0"/>
              <a:t>info</a:t>
            </a:r>
            <a:r>
              <a:rPr lang="es-ES" dirty="0" smtClean="0"/>
              <a:t> asociada, etc.), Cliente-Servidor. </a:t>
            </a:r>
            <a:endParaRPr lang="es-ES" dirty="0"/>
          </a:p>
          <a:p>
            <a:pPr marL="285750" indent="-285750">
              <a:buFont typeface="Arial"/>
              <a:buChar char="•"/>
            </a:pPr>
            <a:endParaRPr lang="es-ES" dirty="0"/>
          </a:p>
        </p:txBody>
      </p:sp>
      <p:pic>
        <p:nvPicPr>
          <p:cNvPr id="2050" name="Picture 2" descr="http://cdn.ws.citrix.com/wp-content/uploads/2010/11/ldap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1941" y="4622073"/>
            <a:ext cx="2426635" cy="161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5577840" y="6232211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http://blogs.citrix.com/2010/11/05/load-balancing-ldap-authentication/</a:t>
            </a:r>
          </a:p>
        </p:txBody>
      </p:sp>
    </p:spTree>
    <p:extLst>
      <p:ext uri="{BB962C8B-B14F-4D97-AF65-F5344CB8AC3E}">
        <p14:creationId xmlns:p14="http://schemas.microsoft.com/office/powerpoint/2010/main" val="2482761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>
                <a:solidFill>
                  <a:srgbClr val="0066CC"/>
                </a:solidFill>
              </a:rPr>
              <a:t>Manejador de </a:t>
            </a:r>
            <a:r>
              <a:rPr lang="es-ES" sz="2400" b="1" dirty="0" smtClean="0">
                <a:solidFill>
                  <a:srgbClr val="0066CC"/>
                </a:solidFill>
              </a:rPr>
              <a:t>recursos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 algn="just">
              <a:spcBef>
                <a:spcPct val="50000"/>
              </a:spcBef>
            </a:pPr>
            <a:r>
              <a:rPr lang="en-GB" sz="1600" dirty="0"/>
              <a:t>Software </a:t>
            </a:r>
            <a:r>
              <a:rPr lang="en-GB" sz="1600" dirty="0" err="1" smtClean="0"/>
              <a:t>encargado</a:t>
            </a:r>
            <a:r>
              <a:rPr lang="en-GB" sz="1600" dirty="0" smtClean="0"/>
              <a:t> de la </a:t>
            </a:r>
            <a:r>
              <a:rPr lang="en-GB" sz="1600" dirty="0" err="1" smtClean="0"/>
              <a:t>administración</a:t>
            </a:r>
            <a:r>
              <a:rPr lang="en-GB" sz="1600" dirty="0" smtClean="0"/>
              <a:t> de los </a:t>
            </a:r>
            <a:r>
              <a:rPr lang="en-GB" sz="1600" dirty="0" err="1" smtClean="0"/>
              <a:t>recursos</a:t>
            </a:r>
            <a:r>
              <a:rPr lang="en-GB" sz="1600" dirty="0" smtClean="0"/>
              <a:t> </a:t>
            </a:r>
            <a:r>
              <a:rPr lang="en-GB" sz="1600" dirty="0" err="1" smtClean="0"/>
              <a:t>disponibles</a:t>
            </a:r>
            <a:r>
              <a:rPr lang="en-GB" sz="1600" dirty="0" smtClean="0"/>
              <a:t> en </a:t>
            </a:r>
            <a:r>
              <a:rPr lang="en-GB" sz="1600" dirty="0" err="1" smtClean="0"/>
              <a:t>una</a:t>
            </a:r>
            <a:r>
              <a:rPr lang="en-GB" sz="1600" dirty="0" smtClean="0"/>
              <a:t> </a:t>
            </a:r>
            <a:r>
              <a:rPr lang="en-GB" sz="1600" dirty="0" err="1" smtClean="0"/>
              <a:t>plataforma</a:t>
            </a:r>
            <a:r>
              <a:rPr lang="en-GB" sz="1600" dirty="0" smtClean="0"/>
              <a:t> </a:t>
            </a:r>
            <a:r>
              <a:rPr lang="en-GB" sz="1600" dirty="0" err="1" smtClean="0"/>
              <a:t>distribuida</a:t>
            </a:r>
            <a:r>
              <a:rPr lang="en-GB" sz="1600" dirty="0" smtClean="0"/>
              <a:t>. En el </a:t>
            </a:r>
            <a:r>
              <a:rPr lang="en-GB" sz="1600" dirty="0" err="1" smtClean="0"/>
              <a:t>caso</a:t>
            </a:r>
            <a:r>
              <a:rPr lang="en-GB" sz="1600" dirty="0" smtClean="0"/>
              <a:t> de </a:t>
            </a:r>
            <a:r>
              <a:rPr lang="en-GB" sz="1600" dirty="0" err="1" smtClean="0"/>
              <a:t>computación</a:t>
            </a:r>
            <a:r>
              <a:rPr lang="en-GB" sz="1600" dirty="0" smtClean="0"/>
              <a:t> en cluster, los </a:t>
            </a:r>
            <a:r>
              <a:rPr lang="en-GB" sz="1600" dirty="0" err="1" smtClean="0"/>
              <a:t>recursos</a:t>
            </a:r>
            <a:r>
              <a:rPr lang="en-GB" sz="1600" dirty="0" smtClean="0"/>
              <a:t> </a:t>
            </a:r>
            <a:r>
              <a:rPr lang="en-GB" sz="1600" dirty="0" err="1" smtClean="0"/>
              <a:t>pueden</a:t>
            </a:r>
            <a:r>
              <a:rPr lang="en-GB" sz="1600" dirty="0" smtClean="0"/>
              <a:t> </a:t>
            </a:r>
            <a:r>
              <a:rPr lang="en-GB" sz="1600" dirty="0" err="1" smtClean="0"/>
              <a:t>representar</a:t>
            </a:r>
            <a:r>
              <a:rPr lang="en-GB" sz="1600" dirty="0" smtClean="0"/>
              <a:t> Hardware (</a:t>
            </a:r>
            <a:r>
              <a:rPr lang="en-GB" sz="1600" dirty="0" err="1" smtClean="0"/>
              <a:t>Nodos</a:t>
            </a:r>
            <a:r>
              <a:rPr lang="en-GB" sz="1600" dirty="0" smtClean="0"/>
              <a:t>, CPUs, GPUs, Interfaces de red) o software (</a:t>
            </a:r>
            <a:r>
              <a:rPr lang="en-GB" sz="1600" dirty="0" err="1" smtClean="0"/>
              <a:t>Aplicaciones</a:t>
            </a:r>
            <a:r>
              <a:rPr lang="en-GB" sz="1600" dirty="0" smtClean="0"/>
              <a:t>, </a:t>
            </a:r>
            <a:r>
              <a:rPr lang="en-GB" sz="1600" dirty="0" err="1" smtClean="0"/>
              <a:t>licencias</a:t>
            </a:r>
            <a:r>
              <a:rPr lang="en-GB" sz="1600" dirty="0" smtClean="0"/>
              <a:t>). </a:t>
            </a:r>
            <a:endParaRPr lang="en-GB" sz="2400" dirty="0">
              <a:solidFill>
                <a:schemeClr val="accent2"/>
              </a:solidFill>
            </a:endParaRPr>
          </a:p>
          <a:p>
            <a:pPr algn="just">
              <a:spcBef>
                <a:spcPct val="50000"/>
              </a:spcBef>
            </a:pPr>
            <a:r>
              <a:rPr lang="es-ES" sz="2400" b="1" dirty="0">
                <a:solidFill>
                  <a:srgbClr val="0066CC"/>
                </a:solidFill>
              </a:rPr>
              <a:t>Calendarizador</a:t>
            </a:r>
          </a:p>
          <a:p>
            <a:pPr algn="just">
              <a:spcBef>
                <a:spcPct val="50000"/>
              </a:spcBef>
            </a:pPr>
            <a:endParaRPr lang="en-US" sz="1600" dirty="0" smtClean="0"/>
          </a:p>
          <a:p>
            <a:pPr algn="just">
              <a:spcBef>
                <a:spcPct val="50000"/>
              </a:spcBef>
            </a:pPr>
            <a:r>
              <a:rPr lang="en-US" sz="1600" dirty="0" smtClean="0"/>
              <a:t>Software </a:t>
            </a:r>
            <a:r>
              <a:rPr lang="en-US" sz="1600" dirty="0" err="1" smtClean="0"/>
              <a:t>encarga</a:t>
            </a:r>
            <a:r>
              <a:rPr lang="en-US" sz="1600" dirty="0" err="1" smtClean="0"/>
              <a:t>do</a:t>
            </a:r>
            <a:r>
              <a:rPr lang="en-US" sz="1600" dirty="0" smtClean="0"/>
              <a:t> de </a:t>
            </a:r>
            <a:r>
              <a:rPr lang="en-US" sz="1600" dirty="0" err="1" smtClean="0"/>
              <a:t>asignación</a:t>
            </a:r>
            <a:r>
              <a:rPr lang="en-US" sz="1600" dirty="0" smtClean="0"/>
              <a:t> de </a:t>
            </a:r>
            <a:r>
              <a:rPr lang="en-US" sz="1600" dirty="0" err="1" smtClean="0"/>
              <a:t>recursos</a:t>
            </a:r>
            <a:r>
              <a:rPr lang="en-US" sz="1600" dirty="0" smtClean="0"/>
              <a:t> para </a:t>
            </a:r>
            <a:r>
              <a:rPr lang="en-US" sz="1600" dirty="0" err="1" smtClean="0"/>
              <a:t>trabajos</a:t>
            </a:r>
            <a:r>
              <a:rPr lang="en-US" sz="1600" dirty="0" smtClean="0"/>
              <a:t>. </a:t>
            </a:r>
            <a:r>
              <a:rPr lang="en-US" sz="1600" dirty="0" err="1" smtClean="0"/>
              <a:t>Implementa</a:t>
            </a:r>
            <a:r>
              <a:rPr lang="en-US" sz="1600" dirty="0" smtClean="0"/>
              <a:t> un </a:t>
            </a:r>
            <a:r>
              <a:rPr lang="en-US" sz="1600" dirty="0" err="1" smtClean="0"/>
              <a:t>conjunto</a:t>
            </a:r>
            <a:r>
              <a:rPr lang="en-US" sz="1600" dirty="0" smtClean="0"/>
              <a:t> de </a:t>
            </a:r>
            <a:r>
              <a:rPr lang="en-US" sz="1600" dirty="0" err="1" smtClean="0"/>
              <a:t>políticas</a:t>
            </a:r>
            <a:r>
              <a:rPr lang="en-US" sz="1600" dirty="0" smtClean="0"/>
              <a:t> para </a:t>
            </a:r>
            <a:r>
              <a:rPr lang="en-US" sz="1600" dirty="0" err="1" smtClean="0"/>
              <a:t>describir</a:t>
            </a:r>
            <a:r>
              <a:rPr lang="en-US" sz="1600" dirty="0" smtClean="0"/>
              <a:t> un </a:t>
            </a:r>
            <a:r>
              <a:rPr lang="en-US" sz="1600" dirty="0" err="1" smtClean="0"/>
              <a:t>esquema</a:t>
            </a:r>
            <a:r>
              <a:rPr lang="en-US" sz="1600" dirty="0" smtClean="0"/>
              <a:t> de </a:t>
            </a:r>
            <a:r>
              <a:rPr lang="en-US" sz="1600" dirty="0" err="1" smtClean="0"/>
              <a:t>priorización</a:t>
            </a:r>
            <a:r>
              <a:rPr lang="en-US" sz="1600" dirty="0" smtClean="0"/>
              <a:t> en un </a:t>
            </a:r>
            <a:r>
              <a:rPr lang="en-US" sz="1600" dirty="0" err="1" smtClean="0"/>
              <a:t>ambiente</a:t>
            </a:r>
            <a:r>
              <a:rPr lang="en-US" sz="1600" dirty="0" smtClean="0"/>
              <a:t> de </a:t>
            </a:r>
            <a:r>
              <a:rPr lang="en-US" sz="1600" dirty="0" err="1" smtClean="0"/>
              <a:t>ejecución</a:t>
            </a:r>
            <a:r>
              <a:rPr lang="en-US" sz="1600" dirty="0" smtClean="0"/>
              <a:t> de multiples </a:t>
            </a:r>
            <a:r>
              <a:rPr lang="en-US" sz="1600" dirty="0" err="1" smtClean="0"/>
              <a:t>trabajos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4556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0066CC"/>
                </a:solidFill>
              </a:rPr>
              <a:t>Manejador de </a:t>
            </a:r>
            <a:r>
              <a:rPr lang="es-ES" sz="2400" b="1" dirty="0" smtClean="0">
                <a:solidFill>
                  <a:srgbClr val="0066CC"/>
                </a:solidFill>
              </a:rPr>
              <a:t>recursos/</a:t>
            </a:r>
            <a:r>
              <a:rPr lang="es-ES" sz="2400" b="1" dirty="0" err="1" smtClean="0">
                <a:solidFill>
                  <a:srgbClr val="0066CC"/>
                </a:solidFill>
              </a:rPr>
              <a:t>Calendarizador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dirty="0" err="1" smtClean="0"/>
              <a:t>Sólo</a:t>
            </a:r>
            <a:r>
              <a:rPr lang="en-GB" sz="1600" dirty="0" smtClean="0"/>
              <a:t> </a:t>
            </a:r>
            <a:r>
              <a:rPr lang="en-GB" sz="1600" dirty="0" err="1" smtClean="0"/>
              <a:t>algunas</a:t>
            </a:r>
            <a:r>
              <a:rPr lang="en-GB" sz="1600" dirty="0" smtClean="0"/>
              <a:t> </a:t>
            </a:r>
            <a:r>
              <a:rPr lang="en-GB" sz="1600" dirty="0" err="1" smtClean="0"/>
              <a:t>soluciones</a:t>
            </a:r>
            <a:r>
              <a:rPr lang="en-GB" sz="1600" dirty="0" smtClean="0"/>
              <a:t> </a:t>
            </a:r>
            <a:r>
              <a:rPr lang="en-GB" sz="1600" dirty="0" err="1" smtClean="0"/>
              <a:t>disponibles</a:t>
            </a:r>
            <a:r>
              <a:rPr lang="en-GB" sz="1600" dirty="0" smtClean="0"/>
              <a:t>: 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PBS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Torque/Maui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Torque/MOAB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SGE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OGS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err="1" smtClean="0"/>
              <a:t>Slurm</a:t>
            </a:r>
            <a:endParaRPr lang="en-GB" sz="1600" dirty="0" smtClean="0"/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err="1" smtClean="0"/>
              <a:t>PBSPro</a:t>
            </a:r>
            <a:endParaRPr lang="en-GB" sz="1600" dirty="0" smtClean="0"/>
          </a:p>
        </p:txBody>
      </p:sp>
      <p:pic>
        <p:nvPicPr>
          <p:cNvPr id="7170" name="Picture 2" descr="http://www.mathworks.com/products/distriben/supported/sched/images/pbs_logo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483" y="5061539"/>
            <a:ext cx="2381250" cy="1057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http://www.gompute.com/documents/11115/34054/OGS+Logo/7d57cbf3-82e6-4027-b1fa-175c02e4a23f?t=135359207888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5483" y="3960875"/>
            <a:ext cx="1857375" cy="1047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633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http://www.top500.org/static/media/uploads/top500/.thumbnails/Top500Logo-600x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6353" y="3265714"/>
            <a:ext cx="4190002" cy="4190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118868" y="2609223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err="1" smtClean="0">
                <a:solidFill>
                  <a:srgbClr val="000000"/>
                </a:solidFill>
                <a:latin typeface="Calibri" pitchFamily="34" charset="0"/>
              </a:rPr>
              <a:t>Benchmarks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9937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Algunos </a:t>
            </a:r>
            <a:r>
              <a:rPr lang="es-ES" sz="2400" b="1" dirty="0" err="1" smtClean="0">
                <a:solidFill>
                  <a:srgbClr val="0066CC"/>
                </a:solidFill>
              </a:rPr>
              <a:t>Benchmarks</a:t>
            </a:r>
            <a:endParaRPr lang="en-GB" sz="1600" dirty="0" smtClean="0"/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err="1" smtClean="0"/>
              <a:t>Linpack</a:t>
            </a:r>
            <a:r>
              <a:rPr lang="en-GB" sz="1600" dirty="0" smtClean="0"/>
              <a:t> (BLAS): Sistema de </a:t>
            </a:r>
            <a:r>
              <a:rPr lang="en-GB" sz="1600" dirty="0" err="1" smtClean="0"/>
              <a:t>ecuaciones</a:t>
            </a:r>
            <a:r>
              <a:rPr lang="en-GB" sz="1600" dirty="0" smtClean="0"/>
              <a:t> </a:t>
            </a:r>
            <a:r>
              <a:rPr lang="en-GB" sz="1600" dirty="0" err="1" smtClean="0"/>
              <a:t>lineales</a:t>
            </a:r>
            <a:r>
              <a:rPr lang="en-GB" sz="1600" dirty="0" smtClean="0"/>
              <a:t>, MPI (</a:t>
            </a:r>
            <a:r>
              <a:rPr lang="en-GB" sz="1600" dirty="0" err="1" smtClean="0"/>
              <a:t>Oficial</a:t>
            </a:r>
            <a:r>
              <a:rPr lang="en-GB" sz="1600" dirty="0" smtClean="0"/>
              <a:t>)</a:t>
            </a:r>
          </a:p>
          <a:p>
            <a:pPr marL="742950" lvl="1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Graph500: </a:t>
            </a:r>
            <a:r>
              <a:rPr lang="en-GB" sz="1600" dirty="0" err="1" smtClean="0"/>
              <a:t>Datos</a:t>
            </a:r>
            <a:r>
              <a:rPr lang="en-GB" sz="1600" dirty="0" smtClean="0"/>
              <a:t> </a:t>
            </a:r>
            <a:r>
              <a:rPr lang="en-GB" sz="1600" dirty="0" err="1" smtClean="0"/>
              <a:t>intensivos</a:t>
            </a:r>
            <a:r>
              <a:rPr lang="en-GB" sz="1600" dirty="0" smtClean="0"/>
              <a:t>. </a:t>
            </a:r>
            <a:r>
              <a:rPr lang="en-GB" sz="1600" dirty="0" err="1" smtClean="0"/>
              <a:t>Búsquedas</a:t>
            </a:r>
            <a:r>
              <a:rPr lang="en-GB" sz="1600" dirty="0" smtClean="0"/>
              <a:t> en </a:t>
            </a:r>
            <a:r>
              <a:rPr lang="en-GB" sz="1600" dirty="0" err="1" smtClean="0"/>
              <a:t>grafos</a:t>
            </a:r>
            <a:endParaRPr lang="en-GB" sz="1600" dirty="0" smtClean="0"/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dirty="0" smtClean="0"/>
              <a:t>Ambos </a:t>
            </a:r>
            <a:r>
              <a:rPr lang="en-GB" sz="1600" dirty="0" err="1" smtClean="0"/>
              <a:t>miden</a:t>
            </a:r>
            <a:r>
              <a:rPr lang="en-GB" sz="1600" dirty="0" smtClean="0"/>
              <a:t> FLOPS (Floating operations per Second)</a:t>
            </a:r>
            <a:endParaRPr lang="en-GB" sz="1600" dirty="0" smtClean="0"/>
          </a:p>
          <a:p>
            <a:pPr>
              <a:spcBef>
                <a:spcPct val="50000"/>
              </a:spcBef>
            </a:pPr>
            <a:endParaRPr lang="en-GB" sz="1600" dirty="0" smtClean="0"/>
          </a:p>
        </p:txBody>
      </p:sp>
    </p:spTree>
    <p:extLst>
      <p:ext uri="{BB962C8B-B14F-4D97-AF65-F5344CB8AC3E}">
        <p14:creationId xmlns:p14="http://schemas.microsoft.com/office/powerpoint/2010/main" val="273069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819" y="846138"/>
            <a:ext cx="8229600" cy="1143000"/>
          </a:xfrm>
        </p:spPr>
        <p:txBody>
          <a:bodyPr/>
          <a:lstStyle/>
          <a:p>
            <a:r>
              <a:rPr lang="es-ES" dirty="0" smtClean="0"/>
              <a:t>Contacto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 smtClean="0">
              <a:hlinkClick r:id="rId2"/>
            </a:endParaRPr>
          </a:p>
          <a:p>
            <a:pPr marL="0" indent="0">
              <a:buNone/>
            </a:pPr>
            <a:r>
              <a:rPr lang="es-ES" dirty="0" smtClean="0"/>
              <a:t>Leonardo Camargo Forero, M.Sc </a:t>
            </a:r>
          </a:p>
          <a:p>
            <a:pPr marL="0" indent="0">
              <a:buNone/>
            </a:pPr>
            <a:r>
              <a:rPr lang="es-ES" sz="2800" dirty="0" smtClean="0"/>
              <a:t>Administrador HPC Centro de Bioinformática y Biología Computacional. Ecoparque los Yarumos</a:t>
            </a:r>
            <a:r>
              <a:rPr lang="es-ES" sz="2800" dirty="0"/>
              <a:t> </a:t>
            </a:r>
            <a:r>
              <a:rPr lang="es-ES" sz="2800" dirty="0" smtClean="0"/>
              <a:t>- Ed. BIOS</a:t>
            </a:r>
            <a:endParaRPr lang="es-ES" sz="2800" dirty="0" smtClean="0">
              <a:hlinkClick r:id="rId2"/>
            </a:endParaRPr>
          </a:p>
          <a:p>
            <a:pPr marL="0" indent="0">
              <a:buNone/>
            </a:pPr>
            <a:endParaRPr lang="es-ES" dirty="0" smtClean="0">
              <a:hlinkClick r:id="rId2"/>
            </a:endParaRPr>
          </a:p>
          <a:p>
            <a:pPr marL="0" indent="0">
              <a:buNone/>
            </a:pPr>
            <a:r>
              <a:rPr lang="es-ES" dirty="0" smtClean="0">
                <a:hlinkClick r:id="rId2"/>
              </a:rPr>
              <a:t>leonardo.camargo@bios.co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2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err="1" smtClean="0">
                <a:solidFill>
                  <a:srgbClr val="000000"/>
                </a:solidFill>
                <a:latin typeface="Calibri" pitchFamily="34" charset="0"/>
              </a:rPr>
              <a:t>Paralelización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9218" name="Picture 2" descr="http://www.vectorfabrics.com/images/uploads/blog/parallelization_assesment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8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66CC"/>
                </a:solidFill>
              </a:rPr>
              <a:t>Paralelización (Modelo Maestro/Esclavos)</a:t>
            </a:r>
            <a:endParaRPr lang="en-GB" sz="1600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3013167" y="3622759"/>
            <a:ext cx="896982" cy="6792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smtClean="0">
                <a:solidFill>
                  <a:schemeClr val="tx1"/>
                </a:solidFill>
              </a:rPr>
              <a:t>Tarea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007428" y="3126376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Subtarea principal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007428" y="351826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1" name="Rectángulo 30"/>
          <p:cNvSpPr/>
          <p:nvPr/>
        </p:nvSpPr>
        <p:spPr>
          <a:xfrm>
            <a:off x="5007428" y="391014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2" name="Rectángulo 31"/>
          <p:cNvSpPr/>
          <p:nvPr/>
        </p:nvSpPr>
        <p:spPr>
          <a:xfrm>
            <a:off x="5007428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3" name="Rectángulo 32"/>
          <p:cNvSpPr/>
          <p:nvPr/>
        </p:nvSpPr>
        <p:spPr>
          <a:xfrm>
            <a:off x="5007428" y="469391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4" name="Flecha derecha 33"/>
          <p:cNvSpPr/>
          <p:nvPr/>
        </p:nvSpPr>
        <p:spPr>
          <a:xfrm>
            <a:off x="4036422" y="3766451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742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66CC"/>
                </a:solidFill>
              </a:rPr>
              <a:t>Paralelización</a:t>
            </a:r>
            <a:endParaRPr lang="en-GB" sz="1600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2926079" y="3126376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Subtarea principal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926079" y="351826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1" name="Rectángulo 30"/>
          <p:cNvSpPr/>
          <p:nvPr/>
        </p:nvSpPr>
        <p:spPr>
          <a:xfrm>
            <a:off x="2926079" y="391014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2" name="Rectángulo 31"/>
          <p:cNvSpPr/>
          <p:nvPr/>
        </p:nvSpPr>
        <p:spPr>
          <a:xfrm>
            <a:off x="2926079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3" name="Rectángulo 32"/>
          <p:cNvSpPr/>
          <p:nvPr/>
        </p:nvSpPr>
        <p:spPr>
          <a:xfrm>
            <a:off x="2926079" y="469391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0" name="Flecha derecha 9"/>
          <p:cNvSpPr/>
          <p:nvPr/>
        </p:nvSpPr>
        <p:spPr>
          <a:xfrm>
            <a:off x="3740330" y="3796934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6309359" y="3274421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Subtarea principal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5037908" y="429767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5913121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831873" y="4293303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7696201" y="4293303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2" name="Rectángulo 1"/>
          <p:cNvSpPr/>
          <p:nvPr/>
        </p:nvSpPr>
        <p:spPr>
          <a:xfrm>
            <a:off x="6074227" y="3080914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/>
          <p:cNvSpPr txBox="1"/>
          <p:nvPr/>
        </p:nvSpPr>
        <p:spPr>
          <a:xfrm>
            <a:off x="5795556" y="2857111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Nodo, Proceso, hilo maestro, ID = 0</a:t>
            </a:r>
            <a:endParaRPr lang="es-CO" sz="800" dirty="0"/>
          </a:p>
        </p:txBody>
      </p:sp>
      <p:sp>
        <p:nvSpPr>
          <p:cNvPr id="4" name="Rectángulo 3"/>
          <p:cNvSpPr/>
          <p:nvPr/>
        </p:nvSpPr>
        <p:spPr>
          <a:xfrm>
            <a:off x="4922520" y="4188818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/>
          <p:cNvSpPr/>
          <p:nvPr/>
        </p:nvSpPr>
        <p:spPr>
          <a:xfrm>
            <a:off x="5799911" y="4188818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/>
          <p:cNvSpPr/>
          <p:nvPr/>
        </p:nvSpPr>
        <p:spPr>
          <a:xfrm>
            <a:off x="6723019" y="4201876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/>
          <p:cNvSpPr/>
          <p:nvPr/>
        </p:nvSpPr>
        <p:spPr>
          <a:xfrm>
            <a:off x="7580814" y="4201876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/>
          <p:cNvSpPr txBox="1"/>
          <p:nvPr/>
        </p:nvSpPr>
        <p:spPr>
          <a:xfrm>
            <a:off x="5632268" y="4833249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Nodos, Procesos, hilos esclavos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  <p:cxnSp>
        <p:nvCxnSpPr>
          <p:cNvPr id="18" name="Conector recto de flecha 17"/>
          <p:cNvCxnSpPr/>
          <p:nvPr/>
        </p:nvCxnSpPr>
        <p:spPr>
          <a:xfrm flipV="1">
            <a:off x="5451566" y="3796934"/>
            <a:ext cx="461555" cy="2525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 flipH="1" flipV="1">
            <a:off x="7280366" y="3826628"/>
            <a:ext cx="533404" cy="2816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6309359" y="3812087"/>
            <a:ext cx="0" cy="277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V="1">
            <a:off x="6884125" y="3826628"/>
            <a:ext cx="0" cy="2627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ángulo 28"/>
          <p:cNvSpPr/>
          <p:nvPr/>
        </p:nvSpPr>
        <p:spPr>
          <a:xfrm>
            <a:off x="2838994" y="2978331"/>
            <a:ext cx="775063" cy="20987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CuadroTexto 29"/>
          <p:cNvSpPr txBox="1"/>
          <p:nvPr/>
        </p:nvSpPr>
        <p:spPr>
          <a:xfrm>
            <a:off x="2704012" y="2710041"/>
            <a:ext cx="8795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 smtClean="0"/>
              <a:t>Tarea</a:t>
            </a:r>
            <a:endParaRPr lang="es-CO" sz="12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7879085" y="3850264"/>
            <a:ext cx="90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Distribución de datos</a:t>
            </a:r>
            <a:endParaRPr lang="es-CO" sz="800" dirty="0"/>
          </a:p>
        </p:txBody>
      </p:sp>
      <p:sp>
        <p:nvSpPr>
          <p:cNvPr id="36" name="CuadroTexto 35"/>
          <p:cNvSpPr txBox="1"/>
          <p:nvPr/>
        </p:nvSpPr>
        <p:spPr>
          <a:xfrm>
            <a:off x="1045029" y="5625737"/>
            <a:ext cx="30915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000" dirty="0" smtClean="0"/>
              <a:t>Número de </a:t>
            </a:r>
            <a:r>
              <a:rPr lang="es-MX" sz="1000" dirty="0" err="1" smtClean="0"/>
              <a:t>subtareas</a:t>
            </a:r>
            <a:r>
              <a:rPr lang="es-MX" sz="1000" dirty="0" smtClean="0"/>
              <a:t> depende de cada aplicación</a:t>
            </a:r>
            <a:endParaRPr lang="es-CO" sz="1000" dirty="0"/>
          </a:p>
        </p:txBody>
      </p:sp>
    </p:spTree>
    <p:extLst>
      <p:ext uri="{BB962C8B-B14F-4D97-AF65-F5344CB8AC3E}">
        <p14:creationId xmlns:p14="http://schemas.microsoft.com/office/powerpoint/2010/main" val="77783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66CC"/>
                </a:solidFill>
              </a:rPr>
              <a:t>Paralelización</a:t>
            </a:r>
            <a:endParaRPr lang="en-GB" sz="1600" dirty="0" smtClean="0"/>
          </a:p>
        </p:txBody>
      </p:sp>
      <p:sp>
        <p:nvSpPr>
          <p:cNvPr id="10" name="Flecha derecha 9"/>
          <p:cNvSpPr/>
          <p:nvPr/>
        </p:nvSpPr>
        <p:spPr>
          <a:xfrm>
            <a:off x="4222572" y="3708714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1815737" y="3382143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Subtarea principal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588899" y="442280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1446708" y="442680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2346960" y="442680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3219996" y="443001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2" name="Rectángulo 1"/>
          <p:cNvSpPr/>
          <p:nvPr/>
        </p:nvSpPr>
        <p:spPr>
          <a:xfrm>
            <a:off x="1580605" y="3188636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/>
          <p:cNvSpPr txBox="1"/>
          <p:nvPr/>
        </p:nvSpPr>
        <p:spPr>
          <a:xfrm>
            <a:off x="1301934" y="2964833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Nodo, Proceso, hilo maestro, ID = 0</a:t>
            </a:r>
            <a:endParaRPr lang="es-CO" sz="800" dirty="0"/>
          </a:p>
        </p:txBody>
      </p:sp>
      <p:sp>
        <p:nvSpPr>
          <p:cNvPr id="4" name="Rectángulo 3"/>
          <p:cNvSpPr/>
          <p:nvPr/>
        </p:nvSpPr>
        <p:spPr>
          <a:xfrm>
            <a:off x="428898" y="4296540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/>
          <p:cNvSpPr/>
          <p:nvPr/>
        </p:nvSpPr>
        <p:spPr>
          <a:xfrm>
            <a:off x="1306289" y="4296540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/>
          <p:cNvSpPr/>
          <p:nvPr/>
        </p:nvSpPr>
        <p:spPr>
          <a:xfrm>
            <a:off x="2241371" y="429113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/>
          <p:cNvSpPr/>
          <p:nvPr/>
        </p:nvSpPr>
        <p:spPr>
          <a:xfrm>
            <a:off x="3111135" y="429113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/>
          <p:cNvSpPr txBox="1"/>
          <p:nvPr/>
        </p:nvSpPr>
        <p:spPr>
          <a:xfrm>
            <a:off x="1138646" y="4940971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Nodos, Procesos, hilos esclavos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  <p:cxnSp>
        <p:nvCxnSpPr>
          <p:cNvPr id="18" name="Conector recto de flecha 17"/>
          <p:cNvCxnSpPr/>
          <p:nvPr/>
        </p:nvCxnSpPr>
        <p:spPr>
          <a:xfrm flipV="1">
            <a:off x="957944" y="3904656"/>
            <a:ext cx="461555" cy="2525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 flipH="1" flipV="1">
            <a:off x="2786744" y="3934350"/>
            <a:ext cx="533404" cy="2816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1815737" y="3919809"/>
            <a:ext cx="0" cy="277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V="1">
            <a:off x="2390503" y="3934350"/>
            <a:ext cx="0" cy="2627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CuadroTexto 34"/>
          <p:cNvSpPr txBox="1"/>
          <p:nvPr/>
        </p:nvSpPr>
        <p:spPr>
          <a:xfrm>
            <a:off x="3385463" y="3957986"/>
            <a:ext cx="90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Distribución de datos</a:t>
            </a:r>
            <a:endParaRPr lang="es-CO" sz="800" dirty="0"/>
          </a:p>
        </p:txBody>
      </p:sp>
      <p:sp>
        <p:nvSpPr>
          <p:cNvPr id="34" name="Rectángulo 33"/>
          <p:cNvSpPr/>
          <p:nvPr/>
        </p:nvSpPr>
        <p:spPr>
          <a:xfrm>
            <a:off x="6771998" y="4535404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Subtarea principal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5364481" y="3288639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8" name="Rectángulo 37"/>
          <p:cNvSpPr/>
          <p:nvPr/>
        </p:nvSpPr>
        <p:spPr>
          <a:xfrm>
            <a:off x="6239694" y="3292997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39" name="Rectángulo 38"/>
          <p:cNvSpPr/>
          <p:nvPr/>
        </p:nvSpPr>
        <p:spPr>
          <a:xfrm>
            <a:off x="7158446" y="328427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40" name="Rectángulo 39"/>
          <p:cNvSpPr/>
          <p:nvPr/>
        </p:nvSpPr>
        <p:spPr>
          <a:xfrm>
            <a:off x="8022774" y="328427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smtClean="0">
                <a:solidFill>
                  <a:schemeClr val="tx1"/>
                </a:solidFill>
              </a:rPr>
              <a:t>Subtare</a:t>
            </a:r>
            <a:r>
              <a:rPr lang="es-MX" sz="800" dirty="0">
                <a:solidFill>
                  <a:schemeClr val="tx1"/>
                </a:solidFill>
              </a:rPr>
              <a:t>a</a:t>
            </a:r>
            <a:endParaRPr lang="es-CO" dirty="0"/>
          </a:p>
        </p:txBody>
      </p:sp>
      <p:sp>
        <p:nvSpPr>
          <p:cNvPr id="41" name="Rectángulo 40"/>
          <p:cNvSpPr/>
          <p:nvPr/>
        </p:nvSpPr>
        <p:spPr>
          <a:xfrm>
            <a:off x="6536866" y="4341897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CuadroTexto 41"/>
          <p:cNvSpPr txBox="1"/>
          <p:nvPr/>
        </p:nvSpPr>
        <p:spPr>
          <a:xfrm>
            <a:off x="6258195" y="4118094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Nodo, Proceso, hilo maestro, ID = 0</a:t>
            </a:r>
            <a:endParaRPr lang="es-CO" sz="800" dirty="0"/>
          </a:p>
        </p:txBody>
      </p:sp>
      <p:sp>
        <p:nvSpPr>
          <p:cNvPr id="43" name="Rectángulo 42"/>
          <p:cNvSpPr/>
          <p:nvPr/>
        </p:nvSpPr>
        <p:spPr>
          <a:xfrm>
            <a:off x="5249093" y="3179787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6126484" y="3179787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7049592" y="319284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Rectángulo 45"/>
          <p:cNvSpPr/>
          <p:nvPr/>
        </p:nvSpPr>
        <p:spPr>
          <a:xfrm>
            <a:off x="7907387" y="319284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7" name="CuadroTexto 46"/>
          <p:cNvSpPr txBox="1"/>
          <p:nvPr/>
        </p:nvSpPr>
        <p:spPr>
          <a:xfrm>
            <a:off x="6054634" y="2926815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Nodos, Procesos, hilos esclavos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  <p:cxnSp>
        <p:nvCxnSpPr>
          <p:cNvPr id="17" name="Conector recto de flecha 16"/>
          <p:cNvCxnSpPr/>
          <p:nvPr/>
        </p:nvCxnSpPr>
        <p:spPr>
          <a:xfrm>
            <a:off x="5812970" y="3779540"/>
            <a:ext cx="426724" cy="3385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>
            <a:off x="6771998" y="3732210"/>
            <a:ext cx="0" cy="322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/>
          <p:cNvCxnSpPr/>
          <p:nvPr/>
        </p:nvCxnSpPr>
        <p:spPr>
          <a:xfrm>
            <a:off x="7446912" y="3732210"/>
            <a:ext cx="0" cy="322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de flecha 54"/>
          <p:cNvCxnSpPr/>
          <p:nvPr/>
        </p:nvCxnSpPr>
        <p:spPr>
          <a:xfrm flipV="1">
            <a:off x="7855133" y="3779540"/>
            <a:ext cx="381003" cy="3385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CuadroTexto 55"/>
          <p:cNvSpPr txBox="1"/>
          <p:nvPr/>
        </p:nvSpPr>
        <p:spPr>
          <a:xfrm>
            <a:off x="8077201" y="3934350"/>
            <a:ext cx="90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&lt;Sincronización de datos&gt;</a:t>
            </a:r>
            <a:endParaRPr lang="es-CO" sz="800" dirty="0"/>
          </a:p>
        </p:txBody>
      </p:sp>
      <p:sp>
        <p:nvSpPr>
          <p:cNvPr id="57" name="Flecha derecha 56"/>
          <p:cNvSpPr/>
          <p:nvPr/>
        </p:nvSpPr>
        <p:spPr>
          <a:xfrm rot="5400000">
            <a:off x="6866710" y="5279001"/>
            <a:ext cx="522513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/>
          <p:cNvSpPr/>
          <p:nvPr/>
        </p:nvSpPr>
        <p:spPr>
          <a:xfrm>
            <a:off x="6684913" y="5869571"/>
            <a:ext cx="896982" cy="6792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smtClean="0">
                <a:solidFill>
                  <a:schemeClr val="tx1"/>
                </a:solidFill>
              </a:rPr>
              <a:t>Tarea</a:t>
            </a:r>
            <a:endParaRPr lang="es-CO" sz="1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17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Algo de matemática …….</a:t>
            </a:r>
          </a:p>
          <a:p>
            <a:r>
              <a:rPr lang="es-ES" sz="2400" b="1" dirty="0" smtClean="0">
                <a:solidFill>
                  <a:srgbClr val="0066CC"/>
                </a:solidFill>
              </a:rPr>
              <a:t> </a:t>
            </a:r>
            <a:endParaRPr lang="en-GB" sz="1600" dirty="0"/>
          </a:p>
          <a:p>
            <a:r>
              <a:rPr lang="en-GB" sz="1600" dirty="0" smtClean="0"/>
              <a:t>Variables: </a:t>
            </a:r>
          </a:p>
          <a:p>
            <a:endParaRPr lang="en-GB" sz="1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U: 	</a:t>
            </a:r>
            <a:r>
              <a:rPr lang="en-GB" sz="1600" dirty="0" err="1" smtClean="0"/>
              <a:t>Unidades</a:t>
            </a:r>
            <a:r>
              <a:rPr lang="en-GB" sz="1600" dirty="0" smtClean="0"/>
              <a:t> de </a:t>
            </a:r>
            <a:r>
              <a:rPr lang="en-GB" sz="1600" dirty="0" err="1" smtClean="0"/>
              <a:t>cómputo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N: 	</a:t>
            </a:r>
            <a:r>
              <a:rPr lang="en-GB" sz="1600" dirty="0" err="1" smtClean="0"/>
              <a:t>Número</a:t>
            </a:r>
            <a:r>
              <a:rPr lang="en-GB" sz="1600" dirty="0" smtClean="0"/>
              <a:t> de </a:t>
            </a:r>
            <a:r>
              <a:rPr lang="en-GB" sz="1600" dirty="0" err="1" smtClean="0"/>
              <a:t>unidades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R(N)	</a:t>
            </a:r>
            <a:r>
              <a:rPr lang="en-GB" sz="1600" dirty="0" err="1" smtClean="0"/>
              <a:t>Rendimiento</a:t>
            </a:r>
            <a:r>
              <a:rPr lang="en-GB" sz="1600" dirty="0" smtClean="0"/>
              <a:t> </a:t>
            </a:r>
            <a:r>
              <a:rPr lang="en-GB" sz="1600" dirty="0" err="1" smtClean="0"/>
              <a:t>máximo</a:t>
            </a:r>
            <a:r>
              <a:rPr lang="en-GB" sz="1600" dirty="0" smtClean="0"/>
              <a:t> </a:t>
            </a:r>
            <a:r>
              <a:rPr lang="en-GB" sz="1600" dirty="0" err="1" smtClean="0"/>
              <a:t>teórico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S(N): 	Speedup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T: 	</a:t>
            </a:r>
            <a:r>
              <a:rPr lang="en-GB" sz="1600" dirty="0" err="1" smtClean="0"/>
              <a:t>Tiempo</a:t>
            </a:r>
            <a:r>
              <a:rPr lang="en-GB" sz="1600" dirty="0" smtClean="0"/>
              <a:t> </a:t>
            </a:r>
            <a:r>
              <a:rPr lang="en-GB" sz="1600" dirty="0" err="1" smtClean="0"/>
              <a:t>secuencial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TP(N): 	</a:t>
            </a:r>
            <a:r>
              <a:rPr lang="en-GB" sz="1600" dirty="0" err="1" smtClean="0"/>
              <a:t>Tiempo</a:t>
            </a:r>
            <a:r>
              <a:rPr lang="en-GB" sz="1600" dirty="0" smtClean="0"/>
              <a:t> </a:t>
            </a:r>
            <a:r>
              <a:rPr lang="en-GB" sz="1600" dirty="0" err="1" smtClean="0"/>
              <a:t>paralelo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E(n): 	</a:t>
            </a:r>
            <a:r>
              <a:rPr lang="en-GB" sz="1600" dirty="0" err="1" smtClean="0"/>
              <a:t>Eficiencia</a:t>
            </a:r>
            <a:endParaRPr lang="en-GB" sz="1600" dirty="0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1600" dirty="0" smtClean="0"/>
              <a:t>f: 		Parte </a:t>
            </a:r>
            <a:r>
              <a:rPr lang="en-GB" sz="1600" dirty="0" err="1" smtClean="0"/>
              <a:t>secuencial</a:t>
            </a:r>
            <a:r>
              <a:rPr lang="en-GB" sz="1600" dirty="0" smtClean="0"/>
              <a:t> de un </a:t>
            </a:r>
            <a:r>
              <a:rPr lang="en-GB" sz="1600" dirty="0" err="1" smtClean="0"/>
              <a:t>código</a:t>
            </a:r>
            <a:endParaRPr lang="en-GB" sz="1600" dirty="0" smtClean="0"/>
          </a:p>
          <a:p>
            <a:endParaRPr lang="en-GB" sz="1600" dirty="0" smtClean="0"/>
          </a:p>
          <a:p>
            <a:endParaRPr lang="en-GB" sz="1600" dirty="0">
              <a:solidFill>
                <a:schemeClr val="accent2"/>
              </a:solidFill>
            </a:endParaRPr>
          </a:p>
          <a:p>
            <a:endParaRPr lang="es-ES" sz="2400" b="1" dirty="0">
              <a:solidFill>
                <a:srgbClr val="0066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981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91962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Algo de matemática …….</a:t>
            </a:r>
            <a:endParaRPr lang="es-ES" sz="2400" b="1" dirty="0">
              <a:solidFill>
                <a:srgbClr val="0066CC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876" y="3484381"/>
            <a:ext cx="1190625" cy="409575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876" y="3009899"/>
            <a:ext cx="1095375" cy="180975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9113" y="4266246"/>
            <a:ext cx="2200275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608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Algo de matemática …….</a:t>
            </a:r>
          </a:p>
          <a:p>
            <a:endParaRPr lang="es-MX" sz="2400" b="1" dirty="0">
              <a:solidFill>
                <a:srgbClr val="0066CC"/>
              </a:solidFill>
            </a:endParaRPr>
          </a:p>
          <a:p>
            <a:r>
              <a:rPr lang="es-MX" sz="2400" b="1" dirty="0" smtClean="0">
                <a:solidFill>
                  <a:srgbClr val="0066CC"/>
                </a:solidFill>
              </a:rPr>
              <a:t>Ley de </a:t>
            </a:r>
            <a:r>
              <a:rPr lang="es-MX" sz="2400" b="1" dirty="0" err="1" smtClean="0">
                <a:solidFill>
                  <a:srgbClr val="0066CC"/>
                </a:solidFill>
              </a:rPr>
              <a:t>Amdahl</a:t>
            </a:r>
            <a:r>
              <a:rPr lang="es-MX" sz="2400" b="1" dirty="0" smtClean="0">
                <a:solidFill>
                  <a:srgbClr val="0066CC"/>
                </a:solidFill>
              </a:rPr>
              <a:t>:</a:t>
            </a:r>
            <a:endParaRPr lang="es-ES" sz="2400" b="1" dirty="0">
              <a:solidFill>
                <a:srgbClr val="0066CC"/>
              </a:solidFill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952" y="3788229"/>
            <a:ext cx="3354951" cy="540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95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uestion_mar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1143000"/>
            <a:ext cx="4953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3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ChangeArrowheads="1"/>
          </p:cNvSpPr>
          <p:nvPr/>
        </p:nvSpPr>
        <p:spPr bwMode="auto">
          <a:xfrm>
            <a:off x="684213" y="1389600"/>
            <a:ext cx="7620000" cy="3599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>
            <a:spAutoFit/>
          </a:bodyPr>
          <a:lstStyle/>
          <a:p>
            <a:pPr marL="285750" indent="-280988">
              <a:buSzPct val="100000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sz="4800" b="1" dirty="0">
                <a:solidFill>
                  <a:srgbClr val="0066CC"/>
                </a:solidFill>
                <a:latin typeface="Calibri" pitchFamily="34" charset="0"/>
              </a:rPr>
              <a:t>Agenda</a:t>
            </a:r>
          </a:p>
          <a:p>
            <a:pPr marL="285750" indent="-280988">
              <a:buSzPct val="100000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endParaRPr lang="es-CO" dirty="0">
              <a:solidFill>
                <a:srgbClr val="000000"/>
              </a:solidFill>
              <a:latin typeface="Calibri" pitchFamily="34" charset="0"/>
            </a:endParaRP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endParaRPr lang="es-CO" dirty="0" smtClean="0">
              <a:solidFill>
                <a:srgbClr val="000000"/>
              </a:solidFill>
              <a:latin typeface="Calibri" pitchFamily="34" charset="0"/>
            </a:endParaRP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Computación en Cluster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Definición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Tipos de cluster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Funcionamiento general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Capas de la arquitectura general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Algunos </a:t>
            </a:r>
            <a:r>
              <a:rPr lang="es-CO" dirty="0" err="1" smtClean="0">
                <a:solidFill>
                  <a:srgbClr val="000000"/>
                </a:solidFill>
                <a:latin typeface="Calibri" pitchFamily="34" charset="0"/>
              </a:rPr>
              <a:t>Benchmarks</a:t>
            </a:r>
            <a:endParaRPr lang="es-CO" dirty="0">
              <a:solidFill>
                <a:srgbClr val="000000"/>
              </a:solidFill>
              <a:latin typeface="Calibri" pitchFamily="34" charset="0"/>
            </a:endParaRP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err="1" smtClean="0">
                <a:solidFill>
                  <a:srgbClr val="000000"/>
                </a:solidFill>
                <a:latin typeface="Calibri" pitchFamily="34" charset="0"/>
              </a:rPr>
              <a:t>Paralelización</a:t>
            </a: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 </a:t>
            </a:r>
            <a:endParaRPr lang="es-CO" dirty="0" smtClean="0">
              <a:solidFill>
                <a:srgbClr val="000000"/>
              </a:solidFill>
              <a:latin typeface="Calibri" pitchFamily="34" charset="0"/>
            </a:endParaRP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Preguntas</a:t>
            </a:r>
            <a:endParaRPr lang="es-CO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30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Computación en Cluster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253259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538403" y="3024927"/>
            <a:ext cx="151355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800" dirty="0"/>
              <a:t>http://www.olcf.ornl.gov/titan/</a:t>
            </a:r>
          </a:p>
        </p:txBody>
      </p:sp>
    </p:spTree>
    <p:extLst>
      <p:ext uri="{BB962C8B-B14F-4D97-AF65-F5344CB8AC3E}">
        <p14:creationId xmlns:p14="http://schemas.microsoft.com/office/powerpoint/2010/main" val="344108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771713" y="1855265"/>
            <a:ext cx="752420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3200" b="1" dirty="0" smtClean="0">
                <a:solidFill>
                  <a:srgbClr val="0066CC"/>
                </a:solidFill>
              </a:rPr>
              <a:t>Definición</a:t>
            </a:r>
          </a:p>
          <a:p>
            <a:pPr algn="just"/>
            <a:endParaRPr lang="es-ES" sz="3200" i="1" dirty="0"/>
          </a:p>
          <a:p>
            <a:pPr algn="just"/>
            <a:r>
              <a:rPr lang="es-ES" sz="3200" i="1" dirty="0" smtClean="0"/>
              <a:t>Unión de computadores conectados mediante una red LAN con el objetivo de ofrecer capacidades no presentes en una máquina individual</a:t>
            </a:r>
            <a:endParaRPr lang="es-ES" sz="3200" i="1" dirty="0"/>
          </a:p>
        </p:txBody>
      </p:sp>
    </p:spTree>
    <p:extLst>
      <p:ext uri="{BB962C8B-B14F-4D97-AF65-F5344CB8AC3E}">
        <p14:creationId xmlns:p14="http://schemas.microsoft.com/office/powerpoint/2010/main" val="2787608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Tipos de cluster</a:t>
            </a:r>
          </a:p>
          <a:p>
            <a:endParaRPr lang="es-ES" sz="3200" b="1" dirty="0" smtClean="0"/>
          </a:p>
          <a:p>
            <a:endParaRPr lang="es-ES" dirty="0"/>
          </a:p>
          <a:p>
            <a:r>
              <a:rPr lang="es-ES" dirty="0" smtClean="0"/>
              <a:t>De acuerdo al tipo de máquinas:</a:t>
            </a:r>
          </a:p>
          <a:p>
            <a:endParaRPr lang="es-ES" dirty="0"/>
          </a:p>
          <a:p>
            <a:pPr marL="742950" lvl="1" indent="-285750">
              <a:buFont typeface="Arial"/>
              <a:buChar char="•"/>
            </a:pPr>
            <a:r>
              <a:rPr lang="es-ES" dirty="0" smtClean="0"/>
              <a:t>Homogéneo/Heterogéneo: Hardware/Sistema </a:t>
            </a:r>
            <a:r>
              <a:rPr lang="es-ES" dirty="0" smtClean="0"/>
              <a:t>Operativo.</a:t>
            </a:r>
          </a:p>
          <a:p>
            <a:pPr lvl="1"/>
            <a:endParaRPr lang="es-ES" dirty="0" smtClean="0"/>
          </a:p>
          <a:p>
            <a:pPr lvl="1"/>
            <a:endParaRPr lang="es-ES" dirty="0"/>
          </a:p>
          <a:p>
            <a:pPr lvl="1"/>
            <a:r>
              <a:rPr lang="es-ES" i="1" dirty="0" smtClean="0"/>
              <a:t>Es aconsejable implementar </a:t>
            </a:r>
            <a:r>
              <a:rPr lang="es-ES" i="1" dirty="0" err="1" smtClean="0"/>
              <a:t>Clusters</a:t>
            </a:r>
            <a:r>
              <a:rPr lang="es-ES" i="1" dirty="0" smtClean="0"/>
              <a:t> homogéneos pero no necesario</a:t>
            </a:r>
            <a:endParaRPr lang="es-ES" i="1" dirty="0" smtClean="0"/>
          </a:p>
          <a:p>
            <a:pPr marL="742950" lvl="1" indent="-285750">
              <a:buFont typeface="Arial"/>
              <a:buChar char="•"/>
            </a:pPr>
            <a:endParaRPr lang="es-ES" dirty="0"/>
          </a:p>
          <a:p>
            <a:pPr lvl="1"/>
            <a:endParaRPr lang="es-ES" dirty="0" smtClean="0"/>
          </a:p>
          <a:p>
            <a:endParaRPr lang="es-ES" dirty="0"/>
          </a:p>
          <a:p>
            <a:pPr marL="285750" indent="-285750">
              <a:buFont typeface="Arial"/>
              <a:buChar char="•"/>
            </a:pPr>
            <a:endParaRPr lang="es-ES" dirty="0"/>
          </a:p>
          <a:p>
            <a:pPr marL="285750" indent="-285750">
              <a:buFont typeface="Arial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2026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/>
          <p:cNvSpPr txBox="1"/>
          <p:nvPr/>
        </p:nvSpPr>
        <p:spPr>
          <a:xfrm>
            <a:off x="879192" y="1514051"/>
            <a:ext cx="7570816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 smtClean="0">
                <a:solidFill>
                  <a:srgbClr val="0066CC"/>
                </a:solidFill>
              </a:rPr>
              <a:t>Tipos de cluster</a:t>
            </a:r>
          </a:p>
          <a:p>
            <a:endParaRPr lang="es-ES" sz="3200" b="1" dirty="0" smtClean="0"/>
          </a:p>
          <a:p>
            <a:r>
              <a:rPr lang="es-ES" dirty="0" smtClean="0"/>
              <a:t>De acuerdo al tipo de servicios ofrecidos:</a:t>
            </a:r>
          </a:p>
          <a:p>
            <a:endParaRPr lang="es-ES" dirty="0"/>
          </a:p>
          <a:p>
            <a:pPr marL="800100" lvl="1" indent="-342900">
              <a:buFont typeface="+mj-lt"/>
              <a:buAutoNum type="arabicPeriod"/>
            </a:pPr>
            <a:r>
              <a:rPr lang="es-ES" dirty="0" smtClean="0"/>
              <a:t>Cluster de Alto Rendimiento: Disminución de tiempos de cálculo -&gt; </a:t>
            </a:r>
            <a:r>
              <a:rPr lang="es-ES" dirty="0" smtClean="0"/>
              <a:t>Distribución/</a:t>
            </a:r>
            <a:r>
              <a:rPr lang="es-ES" dirty="0" err="1" smtClean="0"/>
              <a:t>Paralelización</a:t>
            </a:r>
            <a:r>
              <a:rPr lang="es-ES" dirty="0" smtClean="0"/>
              <a:t> </a:t>
            </a:r>
            <a:endParaRPr lang="es-E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s-ES" dirty="0" smtClean="0"/>
              <a:t>Cluster de Alta disponibilidad: Sistemas de tiempo </a:t>
            </a:r>
            <a:r>
              <a:rPr lang="es-ES" dirty="0" smtClean="0"/>
              <a:t>real (</a:t>
            </a:r>
            <a:r>
              <a:rPr lang="es-ES" dirty="0" err="1" smtClean="0"/>
              <a:t>youtube</a:t>
            </a:r>
            <a:r>
              <a:rPr lang="es-ES" dirty="0" smtClean="0"/>
              <a:t>)</a:t>
            </a:r>
            <a:endParaRPr lang="es-ES" dirty="0" smtClean="0"/>
          </a:p>
          <a:p>
            <a:pPr marL="800100" lvl="1" indent="-342900">
              <a:buFont typeface="+mj-lt"/>
              <a:buAutoNum type="arabicPeriod"/>
            </a:pPr>
            <a:r>
              <a:rPr lang="es-ES" dirty="0" smtClean="0"/>
              <a:t>Cluster de Alta confiabilidad: Robustez y tolerancia a </a:t>
            </a:r>
            <a:r>
              <a:rPr lang="es-ES" dirty="0" smtClean="0"/>
              <a:t>fallas (Servidores sombra)</a:t>
            </a:r>
            <a:endParaRPr lang="es-ES" dirty="0" smtClean="0"/>
          </a:p>
          <a:p>
            <a:pPr lvl="1"/>
            <a:endParaRPr lang="es-ES" dirty="0" smtClean="0"/>
          </a:p>
          <a:p>
            <a:pPr lvl="1"/>
            <a:r>
              <a:rPr lang="es-ES" dirty="0" smtClean="0"/>
              <a:t>Centro de Cálculo: Combinación 1,2,3</a:t>
            </a:r>
          </a:p>
          <a:p>
            <a:pPr marL="285750" indent="-285750">
              <a:buFont typeface="Arial"/>
              <a:buChar char="•"/>
            </a:pPr>
            <a:endParaRPr lang="es-ES" dirty="0"/>
          </a:p>
          <a:p>
            <a:pPr marL="285750" indent="-285750">
              <a:buFont typeface="Arial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85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4573588" y="4148138"/>
            <a:ext cx="1727200" cy="730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V="1">
            <a:off x="4573588" y="3644900"/>
            <a:ext cx="172720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V="1">
            <a:off x="4573588" y="3140075"/>
            <a:ext cx="172720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573588" y="2995613"/>
            <a:ext cx="1079500" cy="576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4500563" y="3429000"/>
            <a:ext cx="1152525" cy="358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9" name="Line 9"/>
          <p:cNvSpPr>
            <a:spLocks noChangeShapeType="1"/>
          </p:cNvSpPr>
          <p:nvPr/>
        </p:nvSpPr>
        <p:spPr bwMode="auto">
          <a:xfrm flipV="1">
            <a:off x="4500563" y="4003675"/>
            <a:ext cx="1152525" cy="714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pic>
        <p:nvPicPr>
          <p:cNvPr id="10" name="Picture 10" descr="ser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25" y="32893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271303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328930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3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1303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328930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5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38655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38655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7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638" y="46910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8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100" y="48688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9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563" y="50847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Box 20"/>
          <p:cNvSpPr txBox="1">
            <a:spLocks noChangeArrowheads="1"/>
          </p:cNvSpPr>
          <p:nvPr/>
        </p:nvSpPr>
        <p:spPr bwMode="auto">
          <a:xfrm>
            <a:off x="2767429" y="1196975"/>
            <a:ext cx="39258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r-FR" sz="2800" dirty="0" err="1" smtClean="0">
                <a:solidFill>
                  <a:srgbClr val="0066CC"/>
                </a:solidFill>
              </a:rPr>
              <a:t>Comportamiento</a:t>
            </a:r>
            <a:r>
              <a:rPr lang="fr-FR" sz="2800" dirty="0" smtClean="0">
                <a:solidFill>
                  <a:srgbClr val="0066CC"/>
                </a:solidFill>
              </a:rPr>
              <a:t> general</a:t>
            </a:r>
            <a:endParaRPr lang="fr-FR" sz="2800" dirty="0">
              <a:solidFill>
                <a:srgbClr val="0066CC"/>
              </a:solidFill>
            </a:endParaRPr>
          </a:p>
        </p:txBody>
      </p:sp>
      <p:sp>
        <p:nvSpPr>
          <p:cNvPr id="21" name="Text Box 21"/>
          <p:cNvSpPr txBox="1">
            <a:spLocks noChangeArrowheads="1"/>
          </p:cNvSpPr>
          <p:nvPr/>
        </p:nvSpPr>
        <p:spPr bwMode="auto">
          <a:xfrm>
            <a:off x="3781425" y="2708275"/>
            <a:ext cx="93503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FR"/>
              <a:t>Master</a:t>
            </a:r>
          </a:p>
        </p:txBody>
      </p: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5724525" y="2060575"/>
            <a:ext cx="13684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FR" dirty="0" err="1" smtClean="0"/>
              <a:t>Nodos</a:t>
            </a:r>
            <a:r>
              <a:rPr lang="fr-FR" dirty="0" smtClean="0"/>
              <a:t> de </a:t>
            </a:r>
            <a:r>
              <a:rPr lang="fr-FR" dirty="0" err="1" smtClean="0"/>
              <a:t>cómputo</a:t>
            </a:r>
            <a:endParaRPr lang="fr-FR" dirty="0"/>
          </a:p>
        </p:txBody>
      </p:sp>
      <p:sp>
        <p:nvSpPr>
          <p:cNvPr id="23" name="AutoShape 23"/>
          <p:cNvSpPr>
            <a:spLocks noChangeArrowheads="1"/>
          </p:cNvSpPr>
          <p:nvPr/>
        </p:nvSpPr>
        <p:spPr bwMode="auto">
          <a:xfrm rot="19189612">
            <a:off x="2987675" y="4365625"/>
            <a:ext cx="577850" cy="503238"/>
          </a:xfrm>
          <a:prstGeom prst="rightArrow">
            <a:avLst>
              <a:gd name="adj1" fmla="val 50000"/>
              <a:gd name="adj2" fmla="val 28707"/>
            </a:avLst>
          </a:prstGeom>
          <a:gradFill rotWithShape="1">
            <a:gsLst>
              <a:gs pos="0">
                <a:srgbClr val="00FF00"/>
              </a:gs>
              <a:gs pos="100000">
                <a:srgbClr val="00FF00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24" name="Text Box 24"/>
          <p:cNvSpPr txBox="1">
            <a:spLocks noChangeArrowheads="1"/>
          </p:cNvSpPr>
          <p:nvPr/>
        </p:nvSpPr>
        <p:spPr bwMode="auto">
          <a:xfrm>
            <a:off x="2052638" y="5661025"/>
            <a:ext cx="11509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fr-FR" dirty="0" err="1" smtClean="0"/>
              <a:t>Trabajos</a:t>
            </a:r>
            <a:endParaRPr lang="fr-FR" dirty="0"/>
          </a:p>
        </p:txBody>
      </p:sp>
      <p:grpSp>
        <p:nvGrpSpPr>
          <p:cNvPr id="25" name="Group 25"/>
          <p:cNvGrpSpPr>
            <a:grpSpLocks/>
          </p:cNvGrpSpPr>
          <p:nvPr/>
        </p:nvGrpSpPr>
        <p:grpSpPr bwMode="auto">
          <a:xfrm>
            <a:off x="3203575" y="5516563"/>
            <a:ext cx="1585913" cy="1225550"/>
            <a:chOff x="2018" y="3475"/>
            <a:chExt cx="999" cy="772"/>
          </a:xfrm>
        </p:grpSpPr>
        <p:sp>
          <p:nvSpPr>
            <p:cNvPr id="26" name="Text Box 26"/>
            <p:cNvSpPr txBox="1">
              <a:spLocks noChangeArrowheads="1"/>
            </p:cNvSpPr>
            <p:nvPr/>
          </p:nvSpPr>
          <p:spPr bwMode="auto">
            <a:xfrm>
              <a:off x="2161" y="3560"/>
              <a:ext cx="712" cy="6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fr-FR" sz="1400" dirty="0" err="1" smtClean="0"/>
                <a:t>Secuencial</a:t>
              </a:r>
              <a:endParaRPr lang="fr-FR" sz="1400" dirty="0"/>
            </a:p>
            <a:p>
              <a:pPr>
                <a:spcBef>
                  <a:spcPct val="50000"/>
                </a:spcBef>
              </a:pPr>
              <a:r>
                <a:rPr lang="fr-FR" sz="1400" dirty="0"/>
                <a:t>MPI</a:t>
              </a:r>
            </a:p>
            <a:p>
              <a:pPr>
                <a:spcBef>
                  <a:spcPct val="50000"/>
                </a:spcBef>
              </a:pPr>
              <a:r>
                <a:rPr lang="fr-FR" sz="1400" dirty="0"/>
                <a:t>GPGPU …</a:t>
              </a:r>
            </a:p>
          </p:txBody>
        </p:sp>
        <p:sp>
          <p:nvSpPr>
            <p:cNvPr id="27" name="AutoShape 27"/>
            <p:cNvSpPr>
              <a:spLocks noChangeArrowheads="1"/>
            </p:cNvSpPr>
            <p:nvPr/>
          </p:nvSpPr>
          <p:spPr bwMode="auto">
            <a:xfrm>
              <a:off x="2018" y="3475"/>
              <a:ext cx="999" cy="772"/>
            </a:xfrm>
            <a:prstGeom prst="wedgeEllipseCallout">
              <a:avLst>
                <a:gd name="adj1" fmla="val -57009"/>
                <a:gd name="adj2" fmla="val -24222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/>
              <a:endParaRPr lang="es-ES"/>
            </a:p>
          </p:txBody>
        </p:sp>
      </p:grpSp>
      <p:grpSp>
        <p:nvGrpSpPr>
          <p:cNvPr id="28" name="Group 28"/>
          <p:cNvGrpSpPr>
            <a:grpSpLocks/>
          </p:cNvGrpSpPr>
          <p:nvPr/>
        </p:nvGrpSpPr>
        <p:grpSpPr bwMode="auto">
          <a:xfrm>
            <a:off x="2268538" y="1844675"/>
            <a:ext cx="1512887" cy="1223963"/>
            <a:chOff x="1020" y="981"/>
            <a:chExt cx="953" cy="771"/>
          </a:xfrm>
        </p:grpSpPr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1111" y="1071"/>
              <a:ext cx="862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fr-FR" sz="1400" dirty="0" err="1" smtClean="0"/>
                <a:t>Manejador</a:t>
              </a:r>
              <a:r>
                <a:rPr lang="fr-FR" sz="1400" dirty="0" smtClean="0"/>
                <a:t> de </a:t>
              </a:r>
              <a:r>
                <a:rPr lang="fr-FR" sz="1400" dirty="0" err="1" smtClean="0"/>
                <a:t>recursos</a:t>
              </a:r>
              <a:r>
                <a:rPr lang="fr-FR" sz="1400" dirty="0" smtClean="0"/>
                <a:t> / Calendarizador</a:t>
              </a:r>
              <a:endParaRPr lang="fr-FR" sz="1400" dirty="0"/>
            </a:p>
          </p:txBody>
        </p:sp>
        <p:sp>
          <p:nvSpPr>
            <p:cNvPr id="30" name="AutoShape 30"/>
            <p:cNvSpPr>
              <a:spLocks noChangeArrowheads="1"/>
            </p:cNvSpPr>
            <p:nvPr/>
          </p:nvSpPr>
          <p:spPr bwMode="auto">
            <a:xfrm>
              <a:off x="1020" y="981"/>
              <a:ext cx="953" cy="771"/>
            </a:xfrm>
            <a:prstGeom prst="wedgeEllipseCallout">
              <a:avLst>
                <a:gd name="adj1" fmla="val 51995"/>
                <a:gd name="adj2" fmla="val 32361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/>
              <a:endParaRPr lang="es-ES"/>
            </a:p>
          </p:txBody>
        </p:sp>
      </p:grpSp>
      <p:sp>
        <p:nvSpPr>
          <p:cNvPr id="31" name="Rectangle 31"/>
          <p:cNvSpPr>
            <a:spLocks noChangeArrowheads="1"/>
          </p:cNvSpPr>
          <p:nvPr/>
        </p:nvSpPr>
        <p:spPr bwMode="auto">
          <a:xfrm>
            <a:off x="2339975" y="4437063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2" name="Rectangle 32"/>
          <p:cNvSpPr>
            <a:spLocks noChangeArrowheads="1"/>
          </p:cNvSpPr>
          <p:nvPr/>
        </p:nvSpPr>
        <p:spPr bwMode="auto">
          <a:xfrm>
            <a:off x="2700338" y="4724400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3" name="Rectangle 33"/>
          <p:cNvSpPr>
            <a:spLocks noChangeArrowheads="1"/>
          </p:cNvSpPr>
          <p:nvPr/>
        </p:nvSpPr>
        <p:spPr bwMode="auto">
          <a:xfrm>
            <a:off x="2916238" y="5157788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4" name="Rectangle 34"/>
          <p:cNvSpPr>
            <a:spLocks noChangeArrowheads="1"/>
          </p:cNvSpPr>
          <p:nvPr/>
        </p:nvSpPr>
        <p:spPr bwMode="auto">
          <a:xfrm>
            <a:off x="5795963" y="2781300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5" name="Rectangle 35"/>
          <p:cNvSpPr>
            <a:spLocks noChangeArrowheads="1"/>
          </p:cNvSpPr>
          <p:nvPr/>
        </p:nvSpPr>
        <p:spPr bwMode="auto">
          <a:xfrm>
            <a:off x="6516688" y="3933825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6" name="Rectangle 36"/>
          <p:cNvSpPr>
            <a:spLocks noChangeArrowheads="1"/>
          </p:cNvSpPr>
          <p:nvPr/>
        </p:nvSpPr>
        <p:spPr bwMode="auto">
          <a:xfrm>
            <a:off x="6443663" y="2781300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7" name="Rectangle 37"/>
          <p:cNvSpPr>
            <a:spLocks noChangeArrowheads="1"/>
          </p:cNvSpPr>
          <p:nvPr/>
        </p:nvSpPr>
        <p:spPr bwMode="auto">
          <a:xfrm>
            <a:off x="6443663" y="3357563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4356100" y="4581525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9" name="Rectangle 39"/>
          <p:cNvSpPr>
            <a:spLocks noChangeArrowheads="1"/>
          </p:cNvSpPr>
          <p:nvPr/>
        </p:nvSpPr>
        <p:spPr bwMode="auto">
          <a:xfrm>
            <a:off x="4572000" y="4581525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40" name="Rectangle 40"/>
          <p:cNvSpPr>
            <a:spLocks noChangeArrowheads="1"/>
          </p:cNvSpPr>
          <p:nvPr/>
        </p:nvSpPr>
        <p:spPr bwMode="auto">
          <a:xfrm>
            <a:off x="4787900" y="4581525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877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6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5" grpId="0" animBg="1"/>
      <p:bldP spid="36" grpId="0" animBg="1"/>
      <p:bldP spid="37" grpId="0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sz="quarter" idx="11"/>
          </p:nvPr>
        </p:nvSpPr>
        <p:spPr>
          <a:xfrm>
            <a:off x="7031038" y="6597650"/>
            <a:ext cx="1905000" cy="241300"/>
          </a:xfrm>
        </p:spPr>
        <p:txBody>
          <a:bodyPr/>
          <a:lstStyle/>
          <a:p>
            <a:pPr>
              <a:defRPr/>
            </a:pPr>
            <a:fld id="{7297A93B-F075-0C44-905B-92F37F54C1AD}" type="slidenum">
              <a:rPr lang="fr-FR"/>
              <a:pPr>
                <a:defRPr/>
              </a:pPr>
              <a:t>9</a:t>
            </a:fld>
            <a:endParaRPr lang="fr-FR"/>
          </a:p>
        </p:txBody>
      </p:sp>
      <p:sp>
        <p:nvSpPr>
          <p:cNvPr id="5" name="Rectangle 36"/>
          <p:cNvSpPr>
            <a:spLocks noChangeArrowheads="1"/>
          </p:cNvSpPr>
          <p:nvPr/>
        </p:nvSpPr>
        <p:spPr bwMode="auto">
          <a:xfrm>
            <a:off x="1476375" y="1628775"/>
            <a:ext cx="1296988" cy="3671888"/>
          </a:xfrm>
          <a:prstGeom prst="rect">
            <a:avLst/>
          </a:prstGeom>
          <a:gradFill rotWithShape="1">
            <a:gsLst>
              <a:gs pos="0">
                <a:srgbClr val="F5A0FE"/>
              </a:gs>
              <a:gs pos="100000">
                <a:srgbClr val="F5A0FE">
                  <a:gamma/>
                  <a:tint val="15686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s-ES">
              <a:cs typeface="+mn-cs"/>
            </a:endParaRPr>
          </a:p>
        </p:txBody>
      </p:sp>
      <p:sp>
        <p:nvSpPr>
          <p:cNvPr id="6" name="Rectangle 35"/>
          <p:cNvSpPr>
            <a:spLocks noChangeArrowheads="1"/>
          </p:cNvSpPr>
          <p:nvPr/>
        </p:nvSpPr>
        <p:spPr bwMode="auto">
          <a:xfrm>
            <a:off x="1331913" y="1844675"/>
            <a:ext cx="1296987" cy="3600450"/>
          </a:xfrm>
          <a:prstGeom prst="rect">
            <a:avLst/>
          </a:prstGeom>
          <a:gradFill rotWithShape="1">
            <a:gsLst>
              <a:gs pos="0">
                <a:srgbClr val="F5A0FE"/>
              </a:gs>
              <a:gs pos="100000">
                <a:srgbClr val="F5A0FE">
                  <a:gamma/>
                  <a:shade val="46275"/>
                  <a:invGamma/>
                </a:srgbClr>
              </a:gs>
            </a:gsLst>
            <a:lin ang="5400000" scaled="1"/>
          </a:gradFill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defRPr/>
            </a:pPr>
            <a:r>
              <a:rPr lang="fr-FR">
                <a:cs typeface="+mn-cs"/>
              </a:rPr>
              <a:t>Frontend</a:t>
            </a:r>
          </a:p>
        </p:txBody>
      </p:sp>
      <p:sp>
        <p:nvSpPr>
          <p:cNvPr id="7" name="Rectangle 42"/>
          <p:cNvSpPr>
            <a:spLocks noChangeArrowheads="1"/>
          </p:cNvSpPr>
          <p:nvPr/>
        </p:nvSpPr>
        <p:spPr bwMode="auto">
          <a:xfrm>
            <a:off x="2700338" y="2060575"/>
            <a:ext cx="1296987" cy="3384550"/>
          </a:xfrm>
          <a:prstGeom prst="rect">
            <a:avLst/>
          </a:prstGeom>
          <a:gradFill rotWithShape="1">
            <a:gsLst>
              <a:gs pos="0">
                <a:srgbClr val="A4B4FA">
                  <a:gamma/>
                  <a:shade val="46275"/>
                  <a:invGamma/>
                </a:srgbClr>
              </a:gs>
              <a:gs pos="100000">
                <a:srgbClr val="A4B4FA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defRPr/>
            </a:pPr>
            <a:r>
              <a:rPr lang="fr-FR" dirty="0" smtClean="0">
                <a:cs typeface="+mn-cs"/>
              </a:rPr>
              <a:t>Nodo01</a:t>
            </a:r>
            <a:endParaRPr lang="fr-FR" dirty="0">
              <a:cs typeface="+mn-cs"/>
            </a:endParaRPr>
          </a:p>
        </p:txBody>
      </p:sp>
      <p:sp>
        <p:nvSpPr>
          <p:cNvPr id="8" name="Rectangle 47"/>
          <p:cNvSpPr>
            <a:spLocks noChangeArrowheads="1"/>
          </p:cNvSpPr>
          <p:nvPr/>
        </p:nvSpPr>
        <p:spPr bwMode="auto">
          <a:xfrm>
            <a:off x="1331913" y="5734050"/>
            <a:ext cx="6769100" cy="287338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2">
                  <a:gamma/>
                  <a:tint val="0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fr-FR" sz="1400" b="1" dirty="0">
                <a:cs typeface="+mn-cs"/>
              </a:rPr>
              <a:t>Local Area Network</a:t>
            </a:r>
          </a:p>
        </p:txBody>
      </p:sp>
      <p:sp>
        <p:nvSpPr>
          <p:cNvPr id="9" name="Rectangle 48"/>
          <p:cNvSpPr>
            <a:spLocks noChangeArrowheads="1"/>
          </p:cNvSpPr>
          <p:nvPr/>
        </p:nvSpPr>
        <p:spPr bwMode="auto">
          <a:xfrm>
            <a:off x="4067175" y="2060575"/>
            <a:ext cx="1296988" cy="3384550"/>
          </a:xfrm>
          <a:prstGeom prst="rect">
            <a:avLst/>
          </a:prstGeom>
          <a:gradFill rotWithShape="1">
            <a:gsLst>
              <a:gs pos="0">
                <a:srgbClr val="A4B4FA">
                  <a:gamma/>
                  <a:shade val="46275"/>
                  <a:invGamma/>
                </a:srgbClr>
              </a:gs>
              <a:gs pos="100000">
                <a:srgbClr val="A4B4FA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defRPr/>
            </a:pPr>
            <a:r>
              <a:rPr lang="fr-FR" dirty="0" smtClean="0">
                <a:cs typeface="+mn-cs"/>
              </a:rPr>
              <a:t>Nodo02</a:t>
            </a:r>
            <a:endParaRPr lang="fr-FR" dirty="0">
              <a:cs typeface="+mn-cs"/>
            </a:endParaRPr>
          </a:p>
        </p:txBody>
      </p:sp>
      <p:sp>
        <p:nvSpPr>
          <p:cNvPr id="10" name="Rectangle 49"/>
          <p:cNvSpPr>
            <a:spLocks noChangeArrowheads="1"/>
          </p:cNvSpPr>
          <p:nvPr/>
        </p:nvSpPr>
        <p:spPr bwMode="auto">
          <a:xfrm>
            <a:off x="5435600" y="2060575"/>
            <a:ext cx="1296988" cy="3384550"/>
          </a:xfrm>
          <a:prstGeom prst="rect">
            <a:avLst/>
          </a:prstGeom>
          <a:gradFill rotWithShape="1">
            <a:gsLst>
              <a:gs pos="0">
                <a:srgbClr val="A4B4FA">
                  <a:gamma/>
                  <a:shade val="46275"/>
                  <a:invGamma/>
                </a:srgbClr>
              </a:gs>
              <a:gs pos="100000">
                <a:srgbClr val="A4B4FA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defRPr/>
            </a:pPr>
            <a:r>
              <a:rPr lang="fr-FR" dirty="0" smtClean="0">
                <a:cs typeface="+mn-cs"/>
              </a:rPr>
              <a:t>Nodo03</a:t>
            </a:r>
            <a:endParaRPr lang="fr-FR" dirty="0">
              <a:cs typeface="+mn-cs"/>
            </a:endParaRPr>
          </a:p>
        </p:txBody>
      </p:sp>
      <p:sp>
        <p:nvSpPr>
          <p:cNvPr id="11" name="Rectangle 50"/>
          <p:cNvSpPr>
            <a:spLocks noChangeArrowheads="1"/>
          </p:cNvSpPr>
          <p:nvPr/>
        </p:nvSpPr>
        <p:spPr bwMode="auto">
          <a:xfrm>
            <a:off x="6804025" y="2060575"/>
            <a:ext cx="1296988" cy="3384550"/>
          </a:xfrm>
          <a:prstGeom prst="rect">
            <a:avLst/>
          </a:prstGeom>
          <a:gradFill rotWithShape="1">
            <a:gsLst>
              <a:gs pos="0">
                <a:srgbClr val="A4B4FA">
                  <a:gamma/>
                  <a:shade val="46275"/>
                  <a:invGamma/>
                </a:srgbClr>
              </a:gs>
              <a:gs pos="100000">
                <a:srgbClr val="A4B4FA"/>
              </a:gs>
            </a:gsLst>
            <a:path path="shape">
              <a:fillToRect l="50000" t="50000" r="50000" b="50000"/>
            </a:path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ctr">
              <a:defRPr/>
            </a:pPr>
            <a:r>
              <a:rPr lang="fr-FR" dirty="0" smtClean="0">
                <a:cs typeface="+mn-cs"/>
              </a:rPr>
              <a:t>Nodo04</a:t>
            </a:r>
            <a:endParaRPr lang="fr-FR" dirty="0">
              <a:cs typeface="+mn-cs"/>
            </a:endParaRPr>
          </a:p>
        </p:txBody>
      </p:sp>
      <p:sp>
        <p:nvSpPr>
          <p:cNvPr id="12" name="Rectangle 51"/>
          <p:cNvSpPr>
            <a:spLocks noChangeArrowheads="1"/>
          </p:cNvSpPr>
          <p:nvPr/>
        </p:nvSpPr>
        <p:spPr bwMode="auto">
          <a:xfrm>
            <a:off x="1331913" y="4510088"/>
            <a:ext cx="6769100" cy="358775"/>
          </a:xfrm>
          <a:prstGeom prst="rect">
            <a:avLst/>
          </a:prstGeom>
          <a:gradFill rotWithShape="0">
            <a:gsLst>
              <a:gs pos="0">
                <a:srgbClr val="FFFFFF">
                  <a:gamma/>
                  <a:shade val="46275"/>
                  <a:invGamma/>
                </a:srgbClr>
              </a:gs>
              <a:gs pos="100000">
                <a:srgbClr val="FFFFFF"/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fr-FR" sz="1200" b="1" dirty="0" err="1" smtClean="0">
                <a:cs typeface="+mn-cs"/>
              </a:rPr>
              <a:t>Sistema</a:t>
            </a:r>
            <a:r>
              <a:rPr lang="fr-FR" sz="1200" b="1" dirty="0" smtClean="0">
                <a:cs typeface="+mn-cs"/>
              </a:rPr>
              <a:t> de </a:t>
            </a:r>
            <a:r>
              <a:rPr lang="fr-FR" sz="1200" b="1" dirty="0" err="1" smtClean="0">
                <a:cs typeface="+mn-cs"/>
              </a:rPr>
              <a:t>archivos</a:t>
            </a:r>
            <a:r>
              <a:rPr lang="fr-FR" sz="1200" b="1" dirty="0" smtClean="0">
                <a:cs typeface="+mn-cs"/>
              </a:rPr>
              <a:t>, </a:t>
            </a:r>
            <a:r>
              <a:rPr lang="fr-FR" sz="1200" b="1" dirty="0" err="1" smtClean="0">
                <a:cs typeface="+mn-cs"/>
              </a:rPr>
              <a:t>Sistema</a:t>
            </a:r>
            <a:r>
              <a:rPr lang="fr-FR" sz="1200" b="1" dirty="0" smtClean="0">
                <a:cs typeface="+mn-cs"/>
              </a:rPr>
              <a:t> de </a:t>
            </a:r>
            <a:r>
              <a:rPr lang="fr-FR" sz="1200" b="1" dirty="0" err="1" smtClean="0">
                <a:cs typeface="+mn-cs"/>
              </a:rPr>
              <a:t>usuarios</a:t>
            </a:r>
            <a:endParaRPr lang="fr-FR" sz="1200" b="1" dirty="0">
              <a:cs typeface="+mn-cs"/>
            </a:endParaRPr>
          </a:p>
        </p:txBody>
      </p:sp>
      <p:sp>
        <p:nvSpPr>
          <p:cNvPr id="13" name="Rectangle 53"/>
          <p:cNvSpPr>
            <a:spLocks noChangeArrowheads="1"/>
          </p:cNvSpPr>
          <p:nvPr/>
        </p:nvSpPr>
        <p:spPr bwMode="auto">
          <a:xfrm>
            <a:off x="2700338" y="4005263"/>
            <a:ext cx="5400675" cy="287337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2">
                  <a:gamma/>
                  <a:tint val="2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fr-FR" sz="1200" b="1" dirty="0" err="1" smtClean="0">
                <a:cs typeface="+mn-cs"/>
              </a:rPr>
              <a:t>Aplicaciones</a:t>
            </a:r>
            <a:r>
              <a:rPr lang="fr-FR" sz="1200" b="1" dirty="0" smtClean="0">
                <a:cs typeface="+mn-cs"/>
              </a:rPr>
              <a:t> (MPI, etc.)</a:t>
            </a:r>
            <a:endParaRPr lang="fr-FR" sz="1200" b="1" dirty="0">
              <a:cs typeface="+mn-cs"/>
            </a:endParaRPr>
          </a:p>
        </p:txBody>
      </p:sp>
      <p:sp>
        <p:nvSpPr>
          <p:cNvPr id="14" name="Line 55"/>
          <p:cNvSpPr>
            <a:spLocks noChangeShapeType="1"/>
          </p:cNvSpPr>
          <p:nvPr/>
        </p:nvSpPr>
        <p:spPr bwMode="auto">
          <a:xfrm>
            <a:off x="2627313" y="4508500"/>
            <a:ext cx="0" cy="358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s-ES">
              <a:cs typeface="+mn-cs"/>
            </a:endParaRPr>
          </a:p>
        </p:txBody>
      </p:sp>
      <p:sp>
        <p:nvSpPr>
          <p:cNvPr id="15" name="Rectangle 56"/>
          <p:cNvSpPr>
            <a:spLocks noChangeArrowheads="1"/>
          </p:cNvSpPr>
          <p:nvPr/>
        </p:nvSpPr>
        <p:spPr bwMode="auto">
          <a:xfrm>
            <a:off x="1331913" y="5013325"/>
            <a:ext cx="6769100" cy="358775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2">
                  <a:gamma/>
                  <a:tint val="28627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fr-FR" sz="1400" b="1" dirty="0" err="1" smtClean="0">
                <a:cs typeface="+mn-cs"/>
              </a:rPr>
              <a:t>Sistema</a:t>
            </a:r>
            <a:r>
              <a:rPr lang="fr-FR" sz="1400" b="1" dirty="0" smtClean="0">
                <a:cs typeface="+mn-cs"/>
              </a:rPr>
              <a:t> </a:t>
            </a:r>
            <a:r>
              <a:rPr lang="fr-FR" sz="1400" b="1" dirty="0" err="1" smtClean="0">
                <a:cs typeface="+mn-cs"/>
              </a:rPr>
              <a:t>operativo</a:t>
            </a:r>
            <a:endParaRPr lang="fr-FR" sz="1400" b="1" dirty="0">
              <a:cs typeface="+mn-cs"/>
            </a:endParaRPr>
          </a:p>
        </p:txBody>
      </p:sp>
      <p:sp>
        <p:nvSpPr>
          <p:cNvPr id="16" name="Rectangle 57"/>
          <p:cNvSpPr>
            <a:spLocks noChangeArrowheads="1"/>
          </p:cNvSpPr>
          <p:nvPr/>
        </p:nvSpPr>
        <p:spPr bwMode="auto">
          <a:xfrm>
            <a:off x="1331913" y="2781300"/>
            <a:ext cx="6769100" cy="792163"/>
          </a:xfrm>
          <a:prstGeom prst="rect">
            <a:avLst/>
          </a:prstGeom>
          <a:gradFill rotWithShape="1">
            <a:gsLst>
              <a:gs pos="0">
                <a:schemeClr val="bg2"/>
              </a:gs>
              <a:gs pos="100000">
                <a:schemeClr val="bg2">
                  <a:gamma/>
                  <a:tint val="22353"/>
                  <a:invGamma/>
                </a:scheme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>
              <a:defRPr/>
            </a:pPr>
            <a:r>
              <a:rPr lang="fr-FR" sz="1400" b="1" dirty="0" err="1" smtClean="0">
                <a:cs typeface="+mn-cs"/>
              </a:rPr>
              <a:t>Manejador</a:t>
            </a:r>
            <a:r>
              <a:rPr lang="fr-FR" sz="1400" b="1" dirty="0" smtClean="0">
                <a:cs typeface="+mn-cs"/>
              </a:rPr>
              <a:t> de </a:t>
            </a:r>
            <a:r>
              <a:rPr lang="fr-FR" sz="1400" b="1" dirty="0" err="1" smtClean="0">
                <a:cs typeface="+mn-cs"/>
              </a:rPr>
              <a:t>Recursos</a:t>
            </a:r>
            <a:r>
              <a:rPr lang="fr-FR" sz="1400" b="1" dirty="0" smtClean="0">
                <a:cs typeface="+mn-cs"/>
              </a:rPr>
              <a:t>/Calendarizador</a:t>
            </a:r>
            <a:endParaRPr lang="fr-FR" sz="1400" b="1" dirty="0">
              <a:cs typeface="+mn-cs"/>
            </a:endParaRPr>
          </a:p>
        </p:txBody>
      </p:sp>
      <p:sp>
        <p:nvSpPr>
          <p:cNvPr id="17" name="Line 58"/>
          <p:cNvSpPr>
            <a:spLocks noChangeShapeType="1"/>
          </p:cNvSpPr>
          <p:nvPr/>
        </p:nvSpPr>
        <p:spPr bwMode="auto">
          <a:xfrm>
            <a:off x="2627313" y="2781300"/>
            <a:ext cx="0" cy="792163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s-ES">
              <a:cs typeface="+mn-cs"/>
            </a:endParaRPr>
          </a:p>
        </p:txBody>
      </p:sp>
      <p:sp>
        <p:nvSpPr>
          <p:cNvPr id="18" name="Rectangle 60"/>
          <p:cNvSpPr>
            <a:spLocks noGrp="1" noChangeArrowheads="1"/>
          </p:cNvSpPr>
          <p:nvPr>
            <p:ph type="title"/>
          </p:nvPr>
        </p:nvSpPr>
        <p:spPr>
          <a:xfrm>
            <a:off x="715963" y="458788"/>
            <a:ext cx="7994650" cy="882650"/>
          </a:xfrm>
          <a:noFill/>
        </p:spPr>
        <p:txBody>
          <a:bodyPr/>
          <a:lstStyle/>
          <a:p>
            <a:pPr eaLnBrk="1" hangingPunct="1"/>
            <a:r>
              <a:rPr lang="fr-FR" dirty="0" smtClean="0">
                <a:solidFill>
                  <a:srgbClr val="0066CC"/>
                </a:solidFill>
                <a:latin typeface="Arial" charset="0"/>
                <a:ea typeface="ヒラギノ角ゴ Pro W3" charset="0"/>
                <a:cs typeface="ヒラギノ角ゴ Pro W3" charset="0"/>
              </a:rPr>
              <a:t>Arquitectura general</a:t>
            </a:r>
            <a:endParaRPr lang="fr-FR" dirty="0">
              <a:solidFill>
                <a:srgbClr val="0066CC"/>
              </a:solidFill>
              <a:latin typeface="Arial" charset="0"/>
              <a:ea typeface="ヒラギノ角ゴ Pro W3" charset="0"/>
              <a:cs typeface="ヒラギノ角ゴ Pro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05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1256</TotalTime>
  <Words>646</Words>
  <Application>Microsoft Office PowerPoint</Application>
  <PresentationFormat>Presentación en pantalla (4:3)</PresentationFormat>
  <Paragraphs>188</Paragraphs>
  <Slides>27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3" baseType="lpstr">
      <vt:lpstr>Arial Unicode MS</vt:lpstr>
      <vt:lpstr>Arial</vt:lpstr>
      <vt:lpstr>Calibri</vt:lpstr>
      <vt:lpstr>Times New Roman</vt:lpstr>
      <vt:lpstr>ヒラギノ角ゴ Pro W3</vt:lpstr>
      <vt:lpstr>Tema de Office</vt:lpstr>
      <vt:lpstr>Presentación de PowerPoint</vt:lpstr>
      <vt:lpstr>Contacto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Arquitectura general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Computación Distribuida</dc:title>
  <dc:creator>Leonardo Camargo Forero</dc:creator>
  <cp:lastModifiedBy>Leonardo Camargo</cp:lastModifiedBy>
  <cp:revision>80</cp:revision>
  <dcterms:created xsi:type="dcterms:W3CDTF">2013-08-10T00:43:18Z</dcterms:created>
  <dcterms:modified xsi:type="dcterms:W3CDTF">2013-08-14T22:36:02Z</dcterms:modified>
</cp:coreProperties>
</file>

<file path=docProps/thumbnail.jpeg>
</file>